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64" r:id="rId2"/>
    <p:sldId id="256" r:id="rId3"/>
    <p:sldId id="257" r:id="rId4"/>
    <p:sldId id="258" r:id="rId5"/>
    <p:sldId id="259" r:id="rId6"/>
    <p:sldId id="365" r:id="rId7"/>
    <p:sldId id="260" r:id="rId8"/>
    <p:sldId id="366" r:id="rId9"/>
    <p:sldId id="261" r:id="rId10"/>
    <p:sldId id="263" r:id="rId11"/>
    <p:sldId id="264" r:id="rId12"/>
    <p:sldId id="265" r:id="rId13"/>
    <p:sldId id="266" r:id="rId14"/>
    <p:sldId id="267" r:id="rId15"/>
    <p:sldId id="268" r:id="rId16"/>
    <p:sldId id="367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368" r:id="rId28"/>
    <p:sldId id="279" r:id="rId29"/>
    <p:sldId id="280" r:id="rId30"/>
    <p:sldId id="281" r:id="rId31"/>
    <p:sldId id="282" r:id="rId32"/>
    <p:sldId id="283" r:id="rId33"/>
    <p:sldId id="284" r:id="rId34"/>
    <p:sldId id="369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70" r:id="rId55"/>
    <p:sldId id="304" r:id="rId56"/>
    <p:sldId id="305" r:id="rId57"/>
    <p:sldId id="306" r:id="rId58"/>
    <p:sldId id="307" r:id="rId59"/>
    <p:sldId id="308" r:id="rId60"/>
    <p:sldId id="309" r:id="rId61"/>
    <p:sldId id="310" r:id="rId62"/>
    <p:sldId id="311" r:id="rId63"/>
    <p:sldId id="312" r:id="rId64"/>
    <p:sldId id="313" r:id="rId65"/>
    <p:sldId id="315" r:id="rId66"/>
    <p:sldId id="316" r:id="rId67"/>
    <p:sldId id="317" r:id="rId68"/>
    <p:sldId id="318" r:id="rId69"/>
    <p:sldId id="319" r:id="rId70"/>
    <p:sldId id="320" r:id="rId71"/>
    <p:sldId id="321" r:id="rId72"/>
    <p:sldId id="322" r:id="rId73"/>
    <p:sldId id="323" r:id="rId74"/>
    <p:sldId id="324" r:id="rId75"/>
    <p:sldId id="371" r:id="rId76"/>
    <p:sldId id="325" r:id="rId77"/>
    <p:sldId id="326" r:id="rId78"/>
    <p:sldId id="327" r:id="rId79"/>
    <p:sldId id="328" r:id="rId80"/>
    <p:sldId id="329" r:id="rId81"/>
    <p:sldId id="330" r:id="rId82"/>
    <p:sldId id="331" r:id="rId83"/>
    <p:sldId id="332" r:id="rId84"/>
    <p:sldId id="333" r:id="rId85"/>
    <p:sldId id="334" r:id="rId86"/>
    <p:sldId id="335" r:id="rId87"/>
    <p:sldId id="336" r:id="rId88"/>
    <p:sldId id="337" r:id="rId89"/>
    <p:sldId id="338" r:id="rId90"/>
    <p:sldId id="339" r:id="rId91"/>
    <p:sldId id="340" r:id="rId92"/>
    <p:sldId id="341" r:id="rId93"/>
    <p:sldId id="342" r:id="rId94"/>
    <p:sldId id="343" r:id="rId95"/>
    <p:sldId id="344" r:id="rId96"/>
    <p:sldId id="345" r:id="rId97"/>
    <p:sldId id="346" r:id="rId98"/>
    <p:sldId id="347" r:id="rId99"/>
    <p:sldId id="348" r:id="rId100"/>
    <p:sldId id="314" r:id="rId101"/>
    <p:sldId id="372" r:id="rId102"/>
    <p:sldId id="349" r:id="rId103"/>
    <p:sldId id="350" r:id="rId104"/>
    <p:sldId id="351" r:id="rId105"/>
    <p:sldId id="352" r:id="rId106"/>
    <p:sldId id="353" r:id="rId107"/>
    <p:sldId id="354" r:id="rId108"/>
    <p:sldId id="355" r:id="rId109"/>
    <p:sldId id="356" r:id="rId110"/>
    <p:sldId id="357" r:id="rId111"/>
    <p:sldId id="358" r:id="rId112"/>
    <p:sldId id="359" r:id="rId113"/>
    <p:sldId id="360" r:id="rId114"/>
    <p:sldId id="361" r:id="rId115"/>
    <p:sldId id="362" r:id="rId116"/>
    <p:sldId id="363" r:id="rId1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1" d="100"/>
          <a:sy n="91" d="100"/>
        </p:scale>
        <p:origin x="22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presProps" Target="presProps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viewProps" Target="viewProps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tableStyles" Target="tableStyles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A6B69DA-1D0B-48AC-BBC4-439322AF3F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F65A528-3E16-45EC-BA93-BB7380BF80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168DE17-8D95-41CA-B175-7A02DCB7F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EE0D5-F8E2-49FC-9C3C-AA373087D7D9}" type="datetimeFigureOut">
              <a:rPr lang="zh-CN" altLang="en-US" smtClean="0"/>
              <a:t>2021/3/8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C453979-3D97-4B45-B187-339B23432C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DAC0322-6BA5-4FF2-ABD1-26D051D4A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2EFA0-85A7-4925-93F8-9A9EF177FF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7798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5E727C2-C67F-4333-90DE-B5B5E4B9BD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A57DB57-E9E1-4425-89F4-4090180F0B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3701D6B-6B79-4A68-9031-BD14C28B99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EE0D5-F8E2-49FC-9C3C-AA373087D7D9}" type="datetimeFigureOut">
              <a:rPr lang="zh-CN" altLang="en-US" smtClean="0"/>
              <a:t>2021/3/8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FCACFE3-2B2F-448F-9775-C9D1C0BAB0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8091261-D582-40E9-8D40-44F6DBF7B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2EFA0-85A7-4925-93F8-9A9EF177FF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8050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1F136E52-B19B-4721-A32F-4FB2894916E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503BAE9-BBA0-4B56-8CDB-3611A5191E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4E59CA3-C096-4443-A1DA-920F0FB892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EE0D5-F8E2-49FC-9C3C-AA373087D7D9}" type="datetimeFigureOut">
              <a:rPr lang="zh-CN" altLang="en-US" smtClean="0"/>
              <a:t>2021/3/8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D440E7F-47E7-4708-9B41-5B3CB4A7EF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B15842F-DEA9-4BEA-AB25-FB1073CD33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2EFA0-85A7-4925-93F8-9A9EF177FF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1264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864E715-2F68-48C4-BB42-520D031D94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85A3F16-2925-443C-9B7F-DD33A8EB38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28C27C8-B4F9-4F17-AB68-8697380E20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EE0D5-F8E2-49FC-9C3C-AA373087D7D9}" type="datetimeFigureOut">
              <a:rPr lang="zh-CN" altLang="en-US" smtClean="0"/>
              <a:t>2021/3/8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D75376C-6719-4969-A6B2-064162FB23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89C1A8D-0827-4326-B16A-3A06EBEB8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2EFA0-85A7-4925-93F8-9A9EF177FF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0321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444B99-65DC-4D72-9CF6-94F7149A72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6DB1B3C-876B-4D26-A288-6A492BD7A2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58A2BB4-59D8-4660-BC7B-81C39DB1D7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EE0D5-F8E2-49FC-9C3C-AA373087D7D9}" type="datetimeFigureOut">
              <a:rPr lang="zh-CN" altLang="en-US" smtClean="0"/>
              <a:t>2021/3/8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CB03E6F-DFFB-40D4-98F3-6E3EC30EE6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0D56AA7-E9DD-4DF5-8820-A5FE880E97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2EFA0-85A7-4925-93F8-9A9EF177FF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375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C756FA6-5207-4CEE-8D36-4A2C3D1BC7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C3C93A4-1309-470D-8E20-FE2E212BFC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2D3DC27-7F83-45CA-859E-105A15BC6B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C4DB880-917F-4C44-A52C-E482760168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EE0D5-F8E2-49FC-9C3C-AA373087D7D9}" type="datetimeFigureOut">
              <a:rPr lang="zh-CN" altLang="en-US" smtClean="0"/>
              <a:t>2021/3/8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6160C3F-37BE-4E69-9636-C78624282C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AFD2E0A-C34D-47E2-A565-F41EB68344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2EFA0-85A7-4925-93F8-9A9EF177FF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53721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3C9CDE9-799E-478F-B265-2001A52011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B4B45F1-C9AC-4E05-8046-0115561267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B33C6CF-2CB7-4B3A-84E6-B93F86860C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542C086-D3D8-47A9-A6F5-14F7FBBDE72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F69758B5-2D46-4E84-BBE7-B8DD3E291C1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6ED986FC-D35B-487C-9EB0-79F0F67EDB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EE0D5-F8E2-49FC-9C3C-AA373087D7D9}" type="datetimeFigureOut">
              <a:rPr lang="zh-CN" altLang="en-US" smtClean="0"/>
              <a:t>2021/3/8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3556163D-6654-4AB1-AA72-D56EF0040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165A7177-F53A-4D04-B478-B5491413E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2EFA0-85A7-4925-93F8-9A9EF177FF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4801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3C6B4FE-8D37-409F-A255-8536BB7BEE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E75A058-3684-4890-82E9-2BE3100313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EE0D5-F8E2-49FC-9C3C-AA373087D7D9}" type="datetimeFigureOut">
              <a:rPr lang="zh-CN" altLang="en-US" smtClean="0"/>
              <a:t>2021/3/8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E76F3C9-5C7F-4035-938C-BC9CA63ADC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8260556-B65F-4E3E-9EE0-9B239F6EA0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2EFA0-85A7-4925-93F8-9A9EF177FF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44524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C2AE91E-1C4C-493E-9A5A-7ABEEF3229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EE0D5-F8E2-49FC-9C3C-AA373087D7D9}" type="datetimeFigureOut">
              <a:rPr lang="zh-CN" altLang="en-US" smtClean="0"/>
              <a:t>2021/3/8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FBC3FA7-2DA6-4B2B-B25D-8BDA5C5CE0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235D00E-8F7F-43CB-A69D-7B0718E6D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2EFA0-85A7-4925-93F8-9A9EF177FF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7735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166B5E0-C584-430B-B5DC-972EE5E10E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3C190C4-474E-4A4A-B3E9-A48A786A27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393B65E-741B-4AB1-B4FA-5BF2A07E97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157906A-2413-4B0B-8858-B07E0242D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EE0D5-F8E2-49FC-9C3C-AA373087D7D9}" type="datetimeFigureOut">
              <a:rPr lang="zh-CN" altLang="en-US" smtClean="0"/>
              <a:t>2021/3/8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2636912-822B-4E31-8EC3-04300BC92E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6439889-6817-47FB-AC14-519ED441A2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2EFA0-85A7-4925-93F8-9A9EF177FF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85270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B16083-4C16-41EC-A341-3B0593DF20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E38A388-8F29-40A2-A29F-C6441E58225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AF10696-A6DA-4801-A040-E4DF5F88A3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B639610-DC47-4443-A69F-37811B46B5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EE0D5-F8E2-49FC-9C3C-AA373087D7D9}" type="datetimeFigureOut">
              <a:rPr lang="zh-CN" altLang="en-US" smtClean="0"/>
              <a:t>2021/3/8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A9FC813-8D00-4692-915E-06242325D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8C89829-9548-442C-A71F-1EAD4D382F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2EFA0-85A7-4925-93F8-9A9EF177FF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717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38105CA-6328-494E-93AF-923BFE7786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29440DB-1274-4CBC-958B-1F0905693C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6B4454B-6EDC-490F-9C23-B4DF9057DC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7EE0D5-F8E2-49FC-9C3C-AA373087D7D9}" type="datetimeFigureOut">
              <a:rPr lang="zh-CN" altLang="en-US" smtClean="0"/>
              <a:t>2021/3/8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A0F492E-4BB1-4174-B7DD-9479DFD403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4C57314-A706-46BB-B1A2-F11746CFD7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02EFA0-85A7-4925-93F8-9A9EF177FF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5357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g"/><Relationship Id="rId1" Type="http://schemas.openxmlformats.org/officeDocument/2006/relationships/slideLayout" Target="../slideLayouts/slideLayout1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g"/><Relationship Id="rId1" Type="http://schemas.openxmlformats.org/officeDocument/2006/relationships/slideLayout" Target="../slideLayouts/slideLayout1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g"/><Relationship Id="rId1" Type="http://schemas.openxmlformats.org/officeDocument/2006/relationships/slideLayout" Target="../slideLayouts/slideLayout1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g"/><Relationship Id="rId1" Type="http://schemas.openxmlformats.org/officeDocument/2006/relationships/slideLayout" Target="../slideLayouts/slideLayout1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1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g"/><Relationship Id="rId1" Type="http://schemas.openxmlformats.org/officeDocument/2006/relationships/slideLayout" Target="../slideLayouts/slideLayout1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g"/><Relationship Id="rId1" Type="http://schemas.openxmlformats.org/officeDocument/2006/relationships/slideLayout" Target="../slideLayouts/slideLayout1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g"/><Relationship Id="rId1" Type="http://schemas.openxmlformats.org/officeDocument/2006/relationships/slideLayout" Target="../slideLayouts/slideLayout1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g"/><Relationship Id="rId1" Type="http://schemas.openxmlformats.org/officeDocument/2006/relationships/slideLayout" Target="../slideLayouts/slideLayout1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1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g"/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5EF1A4A-8567-49A1-BA25-E3FF75DD7C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3149490"/>
          </a:xfrm>
        </p:spPr>
        <p:txBody>
          <a:bodyPr/>
          <a:lstStyle/>
          <a:p>
            <a:r>
              <a:rPr lang="zh-CN" altLang="zh-CN" sz="4000" dirty="0">
                <a:effectLst/>
                <a:latin typeface="+mj-ea"/>
                <a:cs typeface="Times New Roman" panose="02020603050405020304" pitchFamily="18" charset="0"/>
              </a:rPr>
              <a:t>第十章</a:t>
            </a:r>
            <a:r>
              <a:rPr lang="en-US" altLang="zh-CN" sz="4000" dirty="0">
                <a:effectLst/>
                <a:latin typeface="+mj-ea"/>
                <a:cs typeface="Times New Roman" panose="02020603050405020304" pitchFamily="18" charset="0"/>
              </a:rPr>
              <a:t>    </a:t>
            </a:r>
            <a:r>
              <a:rPr lang="zh-CN" altLang="zh-CN" sz="4000" dirty="0">
                <a:effectLst/>
                <a:latin typeface="+mj-ea"/>
                <a:cs typeface="Times New Roman" panose="02020603050405020304" pitchFamily="18" charset="0"/>
              </a:rPr>
              <a:t>中国古代人物画欣赏</a:t>
            </a:r>
            <a:b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48423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05276" y="1122363"/>
            <a:ext cx="5744013" cy="2674840"/>
          </a:xfrm>
        </p:spPr>
        <p:txBody>
          <a:bodyPr/>
          <a:lstStyle/>
          <a:p>
            <a:pPr indent="279400"/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张萱（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713~741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年），京兆（陕西省西安）人，开元时曾任史馆画直，擅长仕女画，代表作品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Arial" panose="020B0604020202020204" pitchFamily="34" charset="0"/>
              </a:rPr>
              <a:t>《捣练图》和《虢国夫人游春图》。</a:t>
            </a:r>
            <a:b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zh-CN" altLang="zh-CN" sz="1800" dirty="0"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《捣练图》</a:t>
            </a:r>
            <a:r>
              <a:rPr lang="zh-CN" altLang="en-US" sz="1800" dirty="0">
                <a:ea typeface="微软雅黑" panose="020B0503020204020204" pitchFamily="34" charset="-122"/>
                <a:cs typeface="Times New Roman" panose="02020603050405020304" pitchFamily="18" charset="0"/>
              </a:rPr>
              <a:t>（局部）</a:t>
            </a:r>
            <a:r>
              <a:rPr lang="zh-CN" altLang="zh-CN" sz="1800" dirty="0"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工笔重彩，亦系宋徽宗摹本，现藏美国波士顿美术博物馆。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0A45848-AD49-49FD-9FBC-DD24E6CFAE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3"/>
            <a:ext cx="3181277" cy="4136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731973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54803" y="1122363"/>
            <a:ext cx="3213196" cy="3372856"/>
          </a:xfrm>
        </p:spPr>
        <p:txBody>
          <a:bodyPr/>
          <a:lstStyle/>
          <a:p>
            <a:pPr indent="279400" algn="l"/>
            <a:r>
              <a:rPr lang="zh-CN" altLang="zh-CN" sz="1800" dirty="0">
                <a:ea typeface="微软雅黑" panose="020B0503020204020204" pitchFamily="34" charset="-122"/>
                <a:cs typeface="Times New Roman" panose="02020603050405020304" pitchFamily="18" charset="0"/>
              </a:rPr>
              <a:t>《观潮图》轴绢本，设色，纵</a:t>
            </a:r>
            <a:r>
              <a:rPr lang="en-US" altLang="zh-CN" sz="1800" dirty="0">
                <a:ea typeface="微软雅黑" panose="020B0503020204020204" pitchFamily="34" charset="-122"/>
                <a:cs typeface="Times New Roman" panose="02020603050405020304" pitchFamily="18" charset="0"/>
              </a:rPr>
              <a:t>97</a:t>
            </a:r>
            <a:r>
              <a:rPr lang="zh-CN" altLang="zh-CN" sz="1800" dirty="0">
                <a:ea typeface="微软雅黑" panose="020B0503020204020204" pitchFamily="34" charset="-122"/>
                <a:cs typeface="Times New Roman" panose="02020603050405020304" pitchFamily="18" charset="0"/>
              </a:rPr>
              <a:t>厘米，横</a:t>
            </a:r>
            <a:r>
              <a:rPr lang="en-US" altLang="zh-CN" sz="1800" dirty="0">
                <a:ea typeface="微软雅黑" panose="020B0503020204020204" pitchFamily="34" charset="-122"/>
                <a:cs typeface="Times New Roman" panose="02020603050405020304" pitchFamily="18" charset="0"/>
              </a:rPr>
              <a:t>131</a:t>
            </a:r>
            <a:r>
              <a:rPr lang="zh-CN" altLang="zh-CN" sz="1800" dirty="0">
                <a:ea typeface="微软雅黑" panose="020B0503020204020204" pitchFamily="34" charset="-122"/>
                <a:cs typeface="Times New Roman" panose="02020603050405020304" pitchFamily="18" charset="0"/>
              </a:rPr>
              <a:t>厘米</a:t>
            </a:r>
            <a:r>
              <a:rPr lang="en-US" altLang="zh-CN" sz="1800" dirty="0"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北京故宫博物院藏。</a:t>
            </a:r>
            <a:br>
              <a:rPr lang="en-US" altLang="zh-CN" sz="18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r>
              <a:rPr lang="en-US" altLang="zh-CN" sz="18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袁江，字文涛，号岫泉，工山水楼阁界画。在千人一面，摹古日盛的背景下，不随波逐流，异峰突起，开凿出自家的仙山琼阁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,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创造出一代壮美精致的画风，实属难能可贵。</a:t>
            </a:r>
            <a:b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F0CE01D-E5B3-4C21-8E7D-13692F0C7C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12837"/>
            <a:ext cx="5867425" cy="414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270712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891E7DA-FCB9-4902-8C69-0B763E7AD1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589637"/>
            <a:ext cx="10515600" cy="358732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zh-CN" altLang="zh-CN" sz="40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第十三章</a:t>
            </a:r>
            <a:r>
              <a:rPr lang="en-US" altLang="zh-CN" sz="40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     </a:t>
            </a:r>
            <a:r>
              <a:rPr lang="zh-CN" altLang="zh-CN" sz="40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中国近现代美术欣赏</a:t>
            </a:r>
          </a:p>
          <a:p>
            <a:pPr algn="ctr"/>
            <a:endParaRPr lang="zh-CN" altLang="en-US" sz="4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432328598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25270" y="1122362"/>
            <a:ext cx="6542730" cy="3282113"/>
          </a:xfrm>
        </p:spPr>
        <p:txBody>
          <a:bodyPr/>
          <a:lstStyle/>
          <a:p>
            <a:pPr indent="279400" algn="l">
              <a:spcAft>
                <a:spcPts val="10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吴昌硕，浙江安吉人。初名俊、俊卿，字昌硕，仓石。中年后始作画，其绘画内容以梅、兰、竹、菊、藤萝、葡萄等为主。把书法用笔融于绘画，成为“海上画派”的杰出代表。工诗、书，擅写“石鼓文”。</a:t>
            </a:r>
            <a:b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r>
              <a:rPr lang="en-US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</a:t>
            </a:r>
            <a:r>
              <a:rPr lang="zh-CN" altLang="zh-CN" sz="18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《虞山古藤》完全以金石书法笔意入画，藤杆径上枝蔓回旋，势如老龙回顾；藤叶繁茂，花序如紫蝶成行，紫玉临风，光彩浮动，虚实相生。画家以篆笔写藤之主干，以草书作枝蔓细节，老辣苍劲，气象峥嵘；施墨浑厚沉稳。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01BD5DF-D488-430C-B5CC-58BC6F8490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3"/>
            <a:ext cx="2231929" cy="413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898608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87504" y="1122362"/>
            <a:ext cx="7680495" cy="4343098"/>
          </a:xfrm>
        </p:spPr>
        <p:txBody>
          <a:bodyPr>
            <a:normAutofit/>
          </a:bodyPr>
          <a:lstStyle/>
          <a:p>
            <a:pPr indent="279400" algn="l">
              <a:spcAft>
                <a:spcPts val="1000"/>
              </a:spcAft>
            </a:pPr>
            <a:r>
              <a:rPr lang="en-US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齐白石，祖籍安徽宿州砀山，生于湖南长沙府湘潭（今湖南湘潭）。原名纯芝，字渭青，号兰亭。后改名璜，字濒生，号白石、白石山翁、老萍、饿叟、借山吟馆主者、寄萍堂上老人、三百石印富翁。</a:t>
            </a:r>
            <a:b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r>
              <a:rPr lang="en-US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《蛙声十里出山泉》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齐白石用简略的笔墨在一远山的映衬下，从山涧的乱石中泻出一道急流，六只蝌蚪在急流中摇曳着小尾巴顺流而下，它们不知道已离开了青蛙妈妈，还活泼地戏水玩耍，但可以从那稚嫩的蝌蚪联想到画外的蛙妈妈，因为失去蝌蚪，它们还在大声鸣叫。虽然画面上不见一只青蛙，都使人隐隐如闻远处的蛙声正和着奔腾的泉水声，演奏出一首悦耳的乐章，连成蛙声一片的效果。白石老人以诗人的素养、画家的天才、文人的气质创造了如此优美的意境，把诗情画意融为一体，准确地表现了诗中的内涵，达到了中国画“诗中有画、画中有诗”的高境界。</a:t>
            </a:r>
            <a:b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4E39056-185C-4EBA-A139-B3E6EE42C1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3"/>
            <a:ext cx="1079597" cy="4141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130322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22980" y="1122363"/>
            <a:ext cx="5845019" cy="3777704"/>
          </a:xfrm>
        </p:spPr>
        <p:txBody>
          <a:bodyPr/>
          <a:lstStyle/>
          <a:p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《他日相呼》：这幅画中，里面画了两只小鸡正在争夺一条蚯蚓，两只小鸡都死死地咬住，偏不松口，它们就这样闹了起来。概括精当，神态生动，水墨浸润，质感逼真，稚气可爱。</a:t>
            </a:r>
            <a: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齐白石此画的寓意为：美德不是天生的，是教育历练的结果，小鸡长大了，就会得食相呼。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他将此画概括为四个字，题在画上：“他日相呼”。</a:t>
            </a:r>
            <a:b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D9C32F1-19BD-47A9-A0CA-8418C75017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3"/>
            <a:ext cx="3298981" cy="413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297096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41508" y="1122363"/>
            <a:ext cx="6626492" cy="2821423"/>
          </a:xfrm>
        </p:spPr>
        <p:txBody>
          <a:bodyPr/>
          <a:lstStyle/>
          <a:p>
            <a:pPr indent="279400" algn="l">
              <a:spcAft>
                <a:spcPts val="10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黄宾虹（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1865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年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~1955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年），初名懋质，后改名质，字朴存，中年更号宾虹，以号著称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。他擅长山水、花卉，并注重写生，但成名相对较晚。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 </a:t>
            </a:r>
            <a:b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r>
              <a:rPr lang="en-US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</a:t>
            </a:r>
            <a:r>
              <a:rPr lang="zh-CN" altLang="zh-CN" sz="18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《青城坐雨》是在</a:t>
            </a:r>
            <a:r>
              <a:rPr lang="en-US" altLang="zh-CN" sz="18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1933</a:t>
            </a:r>
            <a:r>
              <a:rPr lang="zh-CN" altLang="zh-CN" sz="18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年的早春，黄宾虹去青城山途中遇雨，全身湿透，索性坐于雨中细赏山色变幻，从此大悟。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C121BE4-DAE0-4BE0-BEB1-6544B30402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3"/>
            <a:ext cx="2426123" cy="413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607874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BFFE103-14B2-4E2B-9DAA-3CD38CCD8C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57893"/>
            <a:ext cx="9144000" cy="1102864"/>
          </a:xfrm>
        </p:spPr>
        <p:txBody>
          <a:bodyPr>
            <a:normAutofit/>
          </a:bodyPr>
          <a:lstStyle/>
          <a:p>
            <a:pPr algn="l">
              <a:spcAft>
                <a:spcPts val="1000"/>
              </a:spcAft>
            </a:pPr>
            <a:r>
              <a:rPr lang="en-US" altLang="zh-CN" sz="1800" dirty="0"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</a:t>
            </a:r>
            <a:r>
              <a:rPr lang="zh-CN" altLang="zh-CN" sz="1800" dirty="0"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《愚公移山》</a:t>
            </a:r>
            <a:r>
              <a:rPr lang="zh-CN" altLang="en-US" sz="1800" dirty="0"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zh-CN" altLang="zh-CN" sz="1800" dirty="0"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徐悲鸿 </a:t>
            </a:r>
            <a: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1895~1953</a:t>
            </a:r>
            <a: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），江苏宜兴人。中国现代画家、美术教育家。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在人物造型方面，作者借用了不少印度男模特形象，直接用全裸体人物进行中国画创作，这是徐悲鸿的首创，也是这幅作品另一颇为独特之处。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spcAft>
                <a:spcPts val="1000"/>
              </a:spcAft>
            </a:pPr>
            <a:endParaRPr lang="zh-CN" altLang="zh-CN" sz="1800" dirty="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l"/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36CCCA2-791D-4100-A445-6A02280D84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99" y="1122363"/>
            <a:ext cx="9148659" cy="3044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417084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72292" y="1122362"/>
            <a:ext cx="5495707" cy="3679983"/>
          </a:xfrm>
        </p:spPr>
        <p:txBody>
          <a:bodyPr>
            <a:normAutofit/>
          </a:bodyPr>
          <a:lstStyle/>
          <a:p>
            <a:pPr indent="279400" algn="l"/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 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潘天寿（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1897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～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1971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）早年名天授，字大颐，号寿者，又号雷者。浙江宁海人。绘画题材包括鹰、荷、松、四君子、山水、人物等，每作必有奇局，结构险中求平衡，形能精简而意远。</a:t>
            </a:r>
            <a:b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《鹰石山花图》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：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画中所绘的山花、巨石、苍鹰等都是潘天寿花鸟画中常见的题材。画面上舍去了文人画随意、即兴的一些特点，加强了严密的章法建构。画面内部主次、斜正、疏密、虚实、穿插都有巧妙精到的处理，使之呈现出明显的建筑感和秩序感，强化了画面的精神境界，形成一种外显的扩张力和震撼力。</a:t>
            </a:r>
            <a:b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en-US" sz="18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8F7B59A-1A47-4CEB-B68E-A37E5A18A7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17128"/>
            <a:ext cx="3358598" cy="4140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246982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7402" y="1122363"/>
            <a:ext cx="6940598" cy="3149490"/>
          </a:xfrm>
        </p:spPr>
        <p:txBody>
          <a:bodyPr/>
          <a:lstStyle/>
          <a:p>
            <a:pPr indent="279400" algn="l"/>
            <a:r>
              <a:rPr lang="en-US" altLang="zh-CN" sz="1800" dirty="0"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lang="zh-CN" altLang="zh-CN" sz="1800" dirty="0">
                <a:ea typeface="微软雅黑" panose="020B0503020204020204" pitchFamily="34" charset="-122"/>
                <a:cs typeface="Times New Roman" panose="02020603050405020304" pitchFamily="18" charset="0"/>
              </a:rPr>
              <a:t>《仿巨然晴峰图》</a:t>
            </a:r>
            <a:r>
              <a:rPr lang="zh-CN" altLang="en-US" sz="1800" dirty="0"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张大千（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1899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～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1983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），为现当代画坛上最具影响的国画大师之一，张大千作品题材广泛，人物、山水、花鸟、走兽皆精。晚年常用泼墨、泼彩描绘风景，独具风格。</a:t>
            </a:r>
            <a:b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110D754-A3D5-45A9-A093-08FAFA0B65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3"/>
            <a:ext cx="2112660" cy="414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564395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68030" y="1122363"/>
            <a:ext cx="4699969" cy="3156471"/>
          </a:xfrm>
        </p:spPr>
        <p:txBody>
          <a:bodyPr/>
          <a:lstStyle/>
          <a:p>
            <a:pPr indent="279400" algn="l"/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 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林风眠（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1900~1991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），家名绍琼，字凤鸣，后改风眠，画家、艺术教育家、国立艺术院（现更名为中国美术学院）首任院长。</a:t>
            </a:r>
            <a:b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zh-CN" sz="1800" dirty="0"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《仕女》：如果说古代中国的仕女画多传达压抑和遮蔽着的爱欲，西方裸体艺术多表现张扬与敞开的爱欲，林风眠的裸女画则介于二者之间，强化了对人物情致和东方韵味的表现。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5921DD9-0AE5-4B1B-8FFE-446B134826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3"/>
            <a:ext cx="4324127" cy="413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1617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BFFE103-14B2-4E2B-9DAA-3CD38CCD8C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34528"/>
            <a:ext cx="9144000" cy="1223272"/>
          </a:xfrm>
        </p:spPr>
        <p:txBody>
          <a:bodyPr/>
          <a:lstStyle/>
          <a:p>
            <a:pPr>
              <a:spcAft>
                <a:spcPts val="1000"/>
              </a:spcAft>
            </a:pP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周昉《簪花仕女图》是全世界范围内唯一认定的唐代仕女画传世孤本。</a:t>
            </a:r>
            <a:endParaRPr lang="zh-CN" altLang="zh-CN" sz="1800" dirty="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316A8FB-6E07-4848-A27D-41458EF683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2"/>
            <a:ext cx="9144000" cy="2320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993837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45838" y="1122362"/>
            <a:ext cx="2522162" cy="4252355"/>
          </a:xfrm>
        </p:spPr>
        <p:txBody>
          <a:bodyPr>
            <a:normAutofit/>
          </a:bodyPr>
          <a:lstStyle/>
          <a:p>
            <a:pPr indent="279400" algn="l"/>
            <a:r>
              <a: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《江山如此多娇》</a:t>
            </a:r>
            <a:r>
              <a:rPr lang="zh-CN" altLang="en-US" sz="18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傅抱石（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1904~1965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），生于江西南昌，现代画家。早年留学日本。擅画山水，中年创为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“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抱石皴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”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，笔致放逸，气势豪放，尤擅作泉瀑雨雾之景；晚年多作大幅，气魄雄健，具有强烈的时代感。</a:t>
            </a:r>
            <a:b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7F8F717-0576-4658-8BAE-C761A6C376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99" y="1122363"/>
            <a:ext cx="6527157" cy="413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057260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37930" y="1122362"/>
            <a:ext cx="4430070" cy="4552502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   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《湘夫人》：此画作于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1962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年，是傅抱石变法后的代表作品。图中的湘夫人，是作者理想中的女性美的标志。满纸木叶随风飘洒，或近或远，或聚或散，徐徐地翻飞降落……一位典雅的女性，亭亭玉立，微步其间，娟秀的面庞上，柳眉、杏眼、樱口，是古典的至美，那穿过落叶含情远望的眼波，隐隐透出了些许惆怅……一个清空洒落的境界，一个曼妙美丽的倩影。这就是傅抱石先生用画笔诠释的屈原《九歌·湘夫人》辞意——“帝子降兮北渚，目眇眇兮愁予，袅袅兮秋风，洞庭波兮木叶下。</a:t>
            </a:r>
            <a:b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C57EC13-898F-47B5-A40D-5EF246089B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3"/>
            <a:ext cx="4430070" cy="4153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012957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16158" y="1122362"/>
            <a:ext cx="6151841" cy="3170431"/>
          </a:xfrm>
        </p:spPr>
        <p:txBody>
          <a:bodyPr/>
          <a:lstStyle/>
          <a:p>
            <a:pPr indent="279400" algn="l"/>
            <a:r>
              <a: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《万山红遍》</a:t>
            </a:r>
            <a:r>
              <a:rPr lang="zh-CN" altLang="en-US" sz="18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李可染（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1907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—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1989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），原名李永顺，江苏徐州人，中国近代杰出的画家、诗人，画家齐白石的弟子。擅长画山水、人物，尤其擅长画牛。</a:t>
            </a:r>
            <a:b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0339B71-60E0-474F-918E-FADDB5EDB8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1122363"/>
            <a:ext cx="2763850" cy="4135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565948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20628" y="1164771"/>
            <a:ext cx="1647371" cy="3182257"/>
          </a:xfrm>
        </p:spPr>
        <p:txBody>
          <a:bodyPr/>
          <a:lstStyle/>
          <a:p>
            <a:pPr>
              <a:spcAft>
                <a:spcPts val="1000"/>
              </a:spcAft>
            </a:pP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董希文</a:t>
            </a:r>
            <a:b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《开国大典》</a:t>
            </a:r>
            <a:b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1231E13-5835-45BD-BE97-AE313511F6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3"/>
            <a:ext cx="7345380" cy="413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26076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55886" y="1122363"/>
            <a:ext cx="6212114" cy="3427866"/>
          </a:xfrm>
        </p:spPr>
        <p:txBody>
          <a:bodyPr/>
          <a:lstStyle/>
          <a:p>
            <a:pPr indent="279400" algn="l"/>
            <a:r>
              <a:rPr lang="en-US" altLang="zh-CN" sz="18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《在天涯》</a:t>
            </a:r>
            <a:r>
              <a:rPr lang="zh-CN" altLang="en-US" sz="18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Arial" panose="020B0604020202020204" pitchFamily="34" charset="0"/>
              </a:rPr>
              <a:t>吴冠中（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Arial" panose="020B0604020202020204" pitchFamily="34" charset="0"/>
              </a:rPr>
              <a:t>1919~2010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Arial" panose="020B0604020202020204" pitchFamily="34" charset="0"/>
              </a:rPr>
              <a:t>）江苏宜兴人，当代著名画家、油画家、美术教育家。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宋体" panose="02010600030101010101" pitchFamily="2" charset="-122"/>
                <a:cs typeface="宋体" panose="02010600030101010101" pitchFamily="2" charset="-122"/>
              </a:rPr>
              <a:t>2000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年，入选法兰西学院艺术院通讯院士，是首位获此殊荣的中国籍艺术家，这也是法兰西学院成立近二百年来第一位亚洲人获得这一职位。</a:t>
            </a:r>
            <a:b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AA83038-6B35-4FEE-921D-890A6FA4DD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1122363"/>
            <a:ext cx="2685032" cy="4162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674424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14701" y="1122363"/>
            <a:ext cx="3100900" cy="3406094"/>
          </a:xfrm>
        </p:spPr>
        <p:txBody>
          <a:bodyPr/>
          <a:lstStyle/>
          <a:p>
            <a:pPr>
              <a:spcAft>
                <a:spcPts val="1000"/>
              </a:spcAft>
            </a:pPr>
            <a: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陈逸飞</a:t>
            </a:r>
            <a:b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《占领总统府》</a:t>
            </a:r>
            <a:b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9049666-6F1B-469C-9D86-488A8184F7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1122363"/>
            <a:ext cx="5890700" cy="413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371666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95370" y="1122363"/>
            <a:ext cx="5972629" cy="3246437"/>
          </a:xfrm>
        </p:spPr>
        <p:txBody>
          <a:bodyPr/>
          <a:lstStyle/>
          <a:p>
            <a:pPr indent="279400" algn="l"/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 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黄永玉，笔名黄杏槟、黄牛、牛夫子。黄永玉自学美术，文学，为一代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“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鬼才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”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，他在澳大利亚、德国、意大利和中国内地、香港开过画展，其美术成就曾获意大利总司令奖，在海内外享誉甚高。</a:t>
            </a:r>
            <a:b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zh-CN" sz="1800" dirty="0"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《阿诗玛像》：这套组画原为云南撒尼族叙事长诗《阿诗玛》配的插图，后来独立成为版画组画，共有</a:t>
            </a:r>
            <a:r>
              <a:rPr lang="en-US" altLang="zh-CN" sz="1800" dirty="0"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10</a:t>
            </a:r>
            <a:r>
              <a:rPr lang="zh-CN" altLang="zh-CN" sz="1800" dirty="0"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幅，《阿诗玛像》是组画的开篇，作者采用侧面肖像的方式，展现了主人公阿诗玛的形象，端庄而秀美。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4E35E4B-4E91-4D2E-BDCC-28B67476A3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3"/>
            <a:ext cx="3117802" cy="4129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025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10204" y="1168400"/>
            <a:ext cx="4057795" cy="3689786"/>
          </a:xfrm>
        </p:spPr>
        <p:txBody>
          <a:bodyPr>
            <a:normAutofit/>
          </a:bodyPr>
          <a:lstStyle/>
          <a:p>
            <a:pPr algn="l">
              <a:spcAft>
                <a:spcPts val="10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孙位</a:t>
            </a:r>
            <a:r>
              <a:rPr lang="zh-CN" altLang="en-US" sz="1800" dirty="0">
                <a:solidFill>
                  <a:srgbClr val="000000"/>
                </a:solidFill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《高逸图》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（局部）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是寥寥无几的唐代绘画作品之一。图中画四人，均为魏晋时的高人逸士，即竹林七贤中的山涛、王戎、刘伶和阮籍，背景中有树石的点缀。</a:t>
            </a:r>
            <a:b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00DECC4-9CC4-400E-B01B-6915D99C8A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2"/>
            <a:ext cx="4813979" cy="4136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6088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21886" y="1122363"/>
            <a:ext cx="3946113" cy="2737661"/>
          </a:xfrm>
        </p:spPr>
        <p:txBody>
          <a:bodyPr>
            <a:normAutofit/>
          </a:bodyPr>
          <a:lstStyle/>
          <a:p>
            <a:pPr algn="l">
              <a:spcAft>
                <a:spcPts val="1000"/>
              </a:spcAft>
            </a:pPr>
            <a:r>
              <a:rPr lang="en-US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顾闳中</a:t>
            </a:r>
            <a:r>
              <a:rPr lang="zh-CN" altLang="en-US" sz="1800" dirty="0"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《韩熙载夜宴图》是以南唐中书侍郎韩熙载的生活轶事为题材绘制而成</a:t>
            </a:r>
            <a:r>
              <a:rPr lang="zh-CN" altLang="en-US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。</a:t>
            </a:r>
            <a:br>
              <a:rPr lang="en-US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lang="en-US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    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C3676BE-D09B-414F-B9FE-B867DF7A38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088504"/>
            <a:ext cx="5197887" cy="4174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7547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08072" y="1122362"/>
            <a:ext cx="3659927" cy="3959189"/>
          </a:xfrm>
        </p:spPr>
        <p:txBody>
          <a:bodyPr>
            <a:normAutofit/>
          </a:bodyPr>
          <a:lstStyle/>
          <a:p>
            <a:pPr algn="l"/>
            <a:r>
              <a:rPr lang="en-US" altLang="zh-CN" sz="2000" dirty="0">
                <a:effectLst/>
                <a:ea typeface="微软雅黑" panose="020B0503020204020204" pitchFamily="34" charset="-122"/>
                <a:cs typeface="Arial" panose="020B0604020202020204" pitchFamily="34" charset="0"/>
              </a:rPr>
              <a:t>      </a:t>
            </a:r>
            <a:r>
              <a:rPr lang="zh-CN" altLang="zh-CN" sz="2000" dirty="0">
                <a:effectLst/>
                <a:ea typeface="微软雅黑" panose="020B0503020204020204" pitchFamily="34" charset="-122"/>
                <a:cs typeface="Arial" panose="020B0604020202020204" pitchFamily="34" charset="0"/>
              </a:rPr>
              <a:t>《韩熙载夜宴图》是一幅由听琴、观舞、休闲、赏乐和调笑等五个既可独立成章，却又相互关联的片断所组成的画卷，无论是造型、用笔、设色方面，都显示了画家的深厚功力和高超的绘画技艺。</a:t>
            </a:r>
            <a:r>
              <a:rPr lang="zh-CN" altLang="zh-CN" sz="20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顾闳中仅凭记忆，绘成这幅宏大的叙事画、写实画，连器物用具都可以考证</a:t>
            </a:r>
            <a:br>
              <a:rPr lang="zh-CN" altLang="zh-CN" sz="20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endParaRPr lang="zh-CN" altLang="en-US" sz="20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9041BCB-C497-43CF-A98F-7DD61EDE5F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3"/>
            <a:ext cx="5228187" cy="413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6626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30412" y="1122362"/>
            <a:ext cx="5537588" cy="3812605"/>
          </a:xfrm>
        </p:spPr>
        <p:txBody>
          <a:bodyPr>
            <a:normAutofit/>
          </a:bodyPr>
          <a:lstStyle/>
          <a:p>
            <a:pPr algn="l">
              <a:spcAft>
                <a:spcPts val="1000"/>
              </a:spcAft>
            </a:pPr>
            <a:r>
              <a:rPr lang="en-US" altLang="zh-CN" sz="20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     </a:t>
            </a:r>
            <a:r>
              <a:rPr lang="zh-CN" altLang="zh-CN" sz="20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石恪</a:t>
            </a:r>
            <a:r>
              <a:rPr lang="zh-CN" altLang="en-US" sz="2000" dirty="0">
                <a:solidFill>
                  <a:srgbClr val="000000"/>
                </a:solidFill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2000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Arial" panose="020B0604020202020204" pitchFamily="34" charset="0"/>
              </a:rPr>
              <a:t>作画时不受对象约束，追求作品</a:t>
            </a:r>
            <a:r>
              <a:rPr lang="en-US" altLang="zh-CN" sz="2000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Arial" panose="020B0604020202020204" pitchFamily="34" charset="0"/>
              </a:rPr>
              <a:t>"</a:t>
            </a:r>
            <a:r>
              <a:rPr lang="zh-CN" altLang="zh-CN" sz="2000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Arial" panose="020B0604020202020204" pitchFamily="34" charset="0"/>
              </a:rPr>
              <a:t>传神</a:t>
            </a:r>
            <a:r>
              <a:rPr lang="en-US" altLang="zh-CN" sz="2000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Arial" panose="020B0604020202020204" pitchFamily="34" charset="0"/>
              </a:rPr>
              <a:t>"</a:t>
            </a:r>
            <a:r>
              <a:rPr lang="zh-CN" altLang="zh-CN" sz="2000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Arial" panose="020B0604020202020204" pitchFamily="34" charset="0"/>
              </a:rPr>
              <a:t>的高度。笔意纵逸苍劲，开大写意人物画之先河，对南宋梁楷及以后减笔人物画家颇有影响。</a:t>
            </a:r>
            <a:br>
              <a:rPr lang="en-US" altLang="zh-CN" sz="2000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lang="en-US" altLang="zh-CN" sz="2000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Arial" panose="020B0604020202020204" pitchFamily="34" charset="0"/>
              </a:rPr>
              <a:t>   </a:t>
            </a:r>
            <a:r>
              <a:rPr lang="zh-CN" altLang="zh-CN" sz="2000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Arial" panose="020B0604020202020204" pitchFamily="34" charset="0"/>
              </a:rPr>
              <a:t>《二祖调心图》</a:t>
            </a:r>
            <a:r>
              <a:rPr lang="zh-CN" altLang="en-US" sz="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，</a:t>
            </a:r>
            <a:r>
              <a:rPr lang="zh-CN" altLang="zh-CN" sz="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Arial" panose="020B0604020202020204" pitchFamily="34" charset="0"/>
              </a:rPr>
              <a:t>纸本水墨，现藏日本东京国立博物馆。画面表现的二祖分别为慧可和奉干二位禅宗祖师。</a:t>
            </a:r>
            <a:br>
              <a:rPr lang="zh-CN" altLang="zh-CN" sz="2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en-US" sz="66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85F8ADC-AC1A-4E32-A249-4DBD912850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99" y="1122363"/>
            <a:ext cx="3543591" cy="4148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5405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47B78B0-180A-4E7D-9648-992FD71758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40628" y="1825625"/>
            <a:ext cx="7775891" cy="4351338"/>
          </a:xfrm>
        </p:spPr>
        <p:txBody>
          <a:bodyPr/>
          <a:lstStyle/>
          <a:p>
            <a:pPr indent="279400" algn="just"/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武宗元，初名宗道，字总之，河南白波（今河南孟津）人。擅画道释人物。武宗元白描作品被后人誉为宋代最高成就的代表，有小吴道子之美誉。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79400" algn="just"/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宋仁宗天圣七年（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1029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）六月，玉清昭应宫因雷击而引发一场大火，耗时八年建成的长生崇寿殿以及三千六百一十间殿阁楼宇，顷刻变成一堆瓦砾，壁画《朝元仙仗图》亦随之毁于一旦。据说，旅美华人收藏家王季迁之怀云楼所藏此卷《朝元仙仗图》，就是玉清昭应宫壁画存世草稿（俗称“小样”）。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143751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604690" y="1122363"/>
            <a:ext cx="1063310" cy="2981967"/>
          </a:xfrm>
        </p:spPr>
        <p:txBody>
          <a:bodyPr/>
          <a:lstStyle/>
          <a:p>
            <a:r>
              <a:rPr lang="zh-CN" altLang="zh-CN" sz="18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《朝元仙仗图》，长</a:t>
            </a:r>
            <a:r>
              <a:rPr lang="en-US" altLang="zh-CN" sz="18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790</a:t>
            </a:r>
            <a:r>
              <a:rPr lang="zh-CN" altLang="zh-CN" sz="18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厘米，高</a:t>
            </a:r>
            <a:r>
              <a:rPr lang="en-US" altLang="zh-CN" sz="18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58</a:t>
            </a:r>
            <a:r>
              <a:rPr lang="zh-CN" altLang="zh-CN" sz="18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厘米，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8386F00-57DD-4A02-B92E-DAF5ABE987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3"/>
            <a:ext cx="7998912" cy="413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1401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59652" y="1122362"/>
            <a:ext cx="2808348" cy="3303055"/>
          </a:xfrm>
        </p:spPr>
        <p:txBody>
          <a:bodyPr>
            <a:normAutofit/>
          </a:bodyPr>
          <a:lstStyle/>
          <a:p>
            <a:r>
              <a:rPr lang="en-US" altLang="zh-CN" sz="20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        </a:t>
            </a:r>
            <a:r>
              <a:rPr lang="zh-CN" altLang="zh-CN" sz="20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全图线条遒劲流畅，人物形象栩栩如生，衣袂飘举、神采飞扬，虽不设色，却有五彩缤纷绚丽夺目之感。画卷上特别引人注目的是画家描绘了稠密重叠的衣褶，既规整又有变化。</a:t>
            </a:r>
            <a:endParaRPr lang="zh-CN" altLang="en-US" sz="66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AA549D1-D510-4B86-941A-48A1C0544F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3"/>
            <a:ext cx="6203156" cy="413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277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11376" y="1122362"/>
            <a:ext cx="1656623" cy="4622303"/>
          </a:xfrm>
        </p:spPr>
        <p:txBody>
          <a:bodyPr>
            <a:normAutofit/>
          </a:bodyPr>
          <a:lstStyle/>
          <a:p>
            <a:pPr>
              <a:spcAft>
                <a:spcPts val="1000"/>
              </a:spcAft>
            </a:pPr>
            <a: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张择端</a:t>
            </a:r>
            <a:b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《清明上河图》为北宋风俗画作品，宽</a:t>
            </a:r>
            <a:r>
              <a:rPr lang="en-US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24.8</a:t>
            </a:r>
            <a: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厘米，长</a:t>
            </a:r>
            <a:r>
              <a:rPr lang="en-US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528.7</a:t>
            </a:r>
            <a: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厘米；该画卷是北宋画家张择端存世的仅见的一幅精品，属国宝级文物，现存与北京故宫博物院。</a:t>
            </a:r>
            <a:b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FD74152-69F2-48E5-A72B-463D2DEE43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2"/>
            <a:ext cx="7355224" cy="413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348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79272" y="1122362"/>
            <a:ext cx="5488727" cy="3707903"/>
          </a:xfrm>
        </p:spPr>
        <p:txBody>
          <a:bodyPr/>
          <a:lstStyle/>
          <a:p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《人物御龙图（图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10.1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）：战国中晚期佚名创作的绢本水墨淡设色画作，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1973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年出土于长沙子弹库楚墓一号墓穴，出土时平放在椁盖板与棺材之间，现收藏于湖南省博物馆。画的内容描绘墓主人乘龙升天的情景。</a:t>
            </a:r>
            <a:b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7457FF3-83B4-4C81-8E09-FC6BFE8F53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3"/>
            <a:ext cx="3445869" cy="4135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2141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BFFE103-14B2-4E2B-9DAA-3CD38CCD8C6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DD59795-A2BA-4D93-8C66-4CAE9E312F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2"/>
            <a:ext cx="8443634" cy="413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1189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229600" y="1122362"/>
            <a:ext cx="2438400" cy="2884245"/>
          </a:xfrm>
        </p:spPr>
        <p:txBody>
          <a:bodyPr/>
          <a:lstStyle/>
          <a:p>
            <a:pPr>
              <a:spcAft>
                <a:spcPts val="1000"/>
              </a:spcAft>
            </a:pPr>
            <a: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李公麟</a:t>
            </a:r>
            <a:b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《五马图》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（局部）</a:t>
            </a:r>
            <a:b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FD82421-A9B5-4C44-9C83-674B2D60CA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2"/>
            <a:ext cx="6705600" cy="4137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6433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31730" y="1122363"/>
            <a:ext cx="2836269" cy="2772562"/>
          </a:xfrm>
        </p:spPr>
        <p:txBody>
          <a:bodyPr>
            <a:normAutofit/>
          </a:bodyPr>
          <a:lstStyle/>
          <a:p>
            <a:r>
              <a:rPr lang="zh-CN" altLang="zh-CN" sz="20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李公麟</a:t>
            </a:r>
            <a:br>
              <a:rPr lang="zh-CN" altLang="zh-CN" sz="20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r>
              <a:rPr lang="zh-CN" altLang="zh-CN" sz="20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《五马图》</a:t>
            </a:r>
            <a:r>
              <a:rPr lang="zh-CN" altLang="en-US" sz="20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（局部）</a:t>
            </a:r>
            <a:br>
              <a:rPr lang="zh-CN" altLang="zh-CN" sz="20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endParaRPr lang="zh-CN" altLang="en-US" sz="20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B6ABAA2-5BF4-4A3D-8318-F262175ECF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2"/>
            <a:ext cx="6134881" cy="413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1886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22280" y="1122363"/>
            <a:ext cx="2845720" cy="2849344"/>
          </a:xfrm>
        </p:spPr>
        <p:txBody>
          <a:bodyPr>
            <a:normAutofit/>
          </a:bodyPr>
          <a:lstStyle/>
          <a:p>
            <a:r>
              <a:rPr lang="zh-CN" altLang="zh-CN" sz="20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李公麟</a:t>
            </a:r>
            <a:br>
              <a:rPr lang="zh-CN" altLang="zh-CN" sz="20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r>
              <a:rPr lang="zh-CN" altLang="zh-CN" sz="20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《五马图》</a:t>
            </a:r>
            <a:r>
              <a:rPr lang="zh-CN" altLang="en-US" sz="20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（局部）</a:t>
            </a:r>
            <a:br>
              <a:rPr lang="zh-CN" altLang="zh-CN" sz="20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endParaRPr lang="zh-CN" altLang="en-US" sz="20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2B65520-6EBD-474B-B1D7-D2C9EA0DF4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2"/>
            <a:ext cx="6298280" cy="413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1986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02118" y="1054003"/>
            <a:ext cx="1565881" cy="4203796"/>
          </a:xfrm>
        </p:spPr>
        <p:txBody>
          <a:bodyPr>
            <a:normAutofit/>
          </a:bodyPr>
          <a:lstStyle/>
          <a:p>
            <a:pPr indent="279400"/>
            <a:r>
              <a:rPr lang="zh-CN" altLang="zh-CN" sz="1800" dirty="0">
                <a:ea typeface="微软雅黑" panose="020B0503020204020204" pitchFamily="34" charset="-122"/>
                <a:cs typeface="Times New Roman" panose="02020603050405020304" pitchFamily="18" charset="0"/>
              </a:rPr>
              <a:t>《采薇图》</a:t>
            </a:r>
            <a:r>
              <a:rPr lang="zh-CN" altLang="en-US" sz="1800" dirty="0"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李唐（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1066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～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1150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），南宋画家，字唏古。初以卖画为生，宋徽宗赵佶时入画院。擅长山水、人物。晚年创“大斧劈”皴。与刘松年、马远、夏圭并称“南宋四大家”。</a:t>
            </a:r>
            <a:b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en-US" sz="18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821A685-92C4-49ED-923C-56F7A9DD35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8288"/>
            <a:ext cx="7520533" cy="4129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2542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0682" y="1122363"/>
            <a:ext cx="2287318" cy="2387600"/>
          </a:xfrm>
        </p:spPr>
        <p:txBody>
          <a:bodyPr/>
          <a:lstStyle/>
          <a:p>
            <a:r>
              <a:rPr lang="zh-CN" altLang="zh-CN" sz="1800" dirty="0"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《采薇图》</a:t>
            </a:r>
            <a:r>
              <a:rPr lang="zh-CN" altLang="en-US" sz="1800" dirty="0"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zh-CN" altLang="zh-CN" sz="1800" dirty="0"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画</a:t>
            </a:r>
            <a:r>
              <a:rPr lang="zh-CN" altLang="en-US" sz="1800" dirty="0">
                <a:ea typeface="微软雅黑" panose="020B0503020204020204" pitchFamily="34" charset="-122"/>
                <a:cs typeface="Times New Roman" panose="02020603050405020304" pitchFamily="18" charset="0"/>
              </a:rPr>
              <a:t>的是</a:t>
            </a:r>
            <a:r>
              <a:rPr lang="zh-CN" altLang="zh-CN" sz="1800" dirty="0"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商末伯夷、叔齐不食周粟，在首阳山饿死的故事。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51B24E5-FE1F-4FED-A9A3-8A8B1E29DD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99" y="1122362"/>
            <a:ext cx="6856683" cy="413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17226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81258" y="1122363"/>
            <a:ext cx="5409618" cy="3289093"/>
          </a:xfrm>
        </p:spPr>
        <p:txBody>
          <a:bodyPr/>
          <a:lstStyle/>
          <a:p>
            <a:pPr indent="279400"/>
            <a:r>
              <a: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《泼墨仙人图》</a:t>
            </a:r>
            <a:r>
              <a:rPr lang="zh-CN" altLang="en-US" sz="18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梁楷，南宋人，祖籍山东，南渡后流寓钱塘（今杭州）。他是一个行迳相当特异的画家，善画山水、佛道、鬼神，师法贾师古，而且青出于蓝。</a:t>
            </a:r>
            <a:b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FA4F750-CB3F-4E67-8DAB-BD3B199786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3"/>
            <a:ext cx="2408968" cy="413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79527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E627D7F-D47F-4481-B794-4B26674D24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91915" y="1825625"/>
            <a:ext cx="7126736" cy="4351338"/>
          </a:xfrm>
        </p:spPr>
        <p:txBody>
          <a:bodyPr/>
          <a:lstStyle/>
          <a:p>
            <a:r>
              <a:rPr lang="zh-CN" altLang="zh-CN" sz="18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《永乐宫壁画》诞生于元代。整个壁画共有</a:t>
            </a:r>
            <a:r>
              <a:rPr lang="en-US" altLang="zh-CN" sz="18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1000</a:t>
            </a:r>
            <a:r>
              <a:rPr lang="zh-CN" altLang="zh-CN" sz="18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平方米，分别画在无极殿、三清殿、纯阳殿和重阳殿里。其中三清殿是座主殿，殿内壁画共计</a:t>
            </a:r>
            <a:r>
              <a:rPr lang="en-US" altLang="zh-CN" sz="18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403.34</a:t>
            </a:r>
            <a:r>
              <a:rPr lang="zh-CN" altLang="zh-CN" sz="18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平方米。画面高</a:t>
            </a:r>
            <a:r>
              <a:rPr lang="en-US" altLang="zh-CN" sz="18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4.26</a:t>
            </a:r>
            <a:r>
              <a:rPr lang="zh-CN" altLang="zh-CN" sz="18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米，全长</a:t>
            </a:r>
            <a:r>
              <a:rPr lang="en-US" altLang="zh-CN" sz="18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94.68</a:t>
            </a:r>
            <a:r>
              <a:rPr lang="zh-CN" altLang="zh-CN" sz="18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米。永乐宫三清殿壁画中人物的服饰图案在整幅壁画中占据了很大面积。壁画中人物服饰的造型、装饰均秉承了唐宋两代的风格特征</a:t>
            </a:r>
            <a:r>
              <a:rPr lang="en-US" altLang="zh-CN" sz="18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zh-CN" sz="18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壁画中气势宏伟的群神朝拜图更是古代皇家礼仪的辉煌再现。壁画中有</a:t>
            </a:r>
            <a:r>
              <a:rPr lang="en-US" altLang="zh-CN" sz="18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286</a:t>
            </a:r>
            <a:r>
              <a:rPr lang="zh-CN" altLang="zh-CN" sz="18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位神仙</a:t>
            </a:r>
            <a:r>
              <a:rPr lang="en-US" altLang="zh-CN" sz="18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zh-CN" sz="18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而且神态各有不同</a:t>
            </a:r>
            <a:r>
              <a:rPr lang="en-US" altLang="zh-CN" sz="18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zh-CN" sz="18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所穿服饰更是丰富多彩</a:t>
            </a:r>
            <a:r>
              <a:rPr lang="en-US" altLang="zh-CN" sz="18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zh-CN" sz="18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精美绝伦。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91641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BFFE103-14B2-4E2B-9DAA-3CD38CCD8C6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477221E-BF05-4A3F-8915-B3F59AEA8A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3"/>
            <a:ext cx="9168421" cy="3303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61851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59436" y="1122362"/>
            <a:ext cx="5008564" cy="4015030"/>
          </a:xfrm>
        </p:spPr>
        <p:txBody>
          <a:bodyPr/>
          <a:lstStyle/>
          <a:p>
            <a:pPr algn="l"/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   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它所描绘的题材与图案是我们研究古代历史和艺术背景的珍贵资料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,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所以说它的存在对我们研究古代壁画永远有着深远的意义。</a:t>
            </a:r>
            <a:r>
              <a:rPr lang="zh-CN" altLang="zh-CN" sz="1800" dirty="0"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众神的服饰采用了堆金沥粉的手法，豪华大气、繁缛富丽。</a:t>
            </a:r>
            <a:br>
              <a:rPr lang="en-US" altLang="zh-CN" sz="1800" dirty="0"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r>
              <a:rPr lang="en-US" altLang="zh-CN" sz="1800" dirty="0"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lang="zh-CN" altLang="zh-CN" sz="1800" b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汉文化主要崇尚红色与黄色。而永乐宫壁画大量使用白色，尤其是吕洞宾等人的衣服几乎全用白色敷染，帝王及众神仙的帽子上也都有白色飘带，纯阳殿和重阳殿的建筑也大量使用白色，这和元代“尚白”的习俗密切相关。</a:t>
            </a:r>
            <a:b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3A766BB-F4E3-4124-810F-C5630AEC38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99" y="1122362"/>
            <a:ext cx="4135437" cy="413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5124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76849" y="1122362"/>
            <a:ext cx="5691150" cy="2618999"/>
          </a:xfrm>
        </p:spPr>
        <p:txBody>
          <a:bodyPr/>
          <a:lstStyle/>
          <a:p>
            <a:r>
              <a:rPr lang="zh-CN" altLang="zh-CN" sz="18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Arial" panose="020B0604020202020204" pitchFamily="34" charset="0"/>
              </a:rPr>
              <a:t>《龙凤仕女图》：</a:t>
            </a:r>
            <a:r>
              <a:rPr lang="en-US" altLang="zh-CN" sz="18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Arial" panose="020B0604020202020204" pitchFamily="34" charset="0"/>
              </a:rPr>
              <a:t>1949</a:t>
            </a:r>
            <a:r>
              <a:rPr lang="zh-CN" altLang="zh-CN" sz="18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Arial" panose="020B0604020202020204" pitchFamily="34" charset="0"/>
              </a:rPr>
              <a:t>年</a:t>
            </a:r>
            <a:r>
              <a:rPr lang="en-US" altLang="zh-CN" sz="18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Arial" panose="020B0604020202020204" pitchFamily="34" charset="0"/>
              </a:rPr>
              <a:t>2</a:t>
            </a:r>
            <a:r>
              <a:rPr lang="zh-CN" altLang="zh-CN" sz="18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Arial" panose="020B0604020202020204" pitchFamily="34" charset="0"/>
              </a:rPr>
              <a:t>月在湖南省长沙市陈家大山楚墓出土。全画的主题是祈求飞腾的龙凤引导墓主人的灵魂早日登天升仙。</a:t>
            </a:r>
            <a:r>
              <a:rPr lang="zh-CN" altLang="zh-CN" sz="1800" dirty="0">
                <a:effectLst/>
                <a:ea typeface="微软雅黑" panose="020B0503020204020204" pitchFamily="34" charset="-122"/>
                <a:cs typeface="Arial" panose="020B0604020202020204" pitchFamily="34" charset="0"/>
              </a:rPr>
              <a:t>此画是随墓而葬的铭旌。画上人物是墓主肖像，画中随伴墓主的尚有吉祥图腾之物。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11232F1-7368-4438-B088-3782BC813B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3"/>
            <a:ext cx="3103841" cy="4142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07727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8979" y="1122362"/>
            <a:ext cx="5639965" cy="3742803"/>
          </a:xfrm>
        </p:spPr>
        <p:txBody>
          <a:bodyPr>
            <a:normAutofit/>
          </a:bodyPr>
          <a:lstStyle/>
          <a:p>
            <a:pPr algn="l">
              <a:spcAft>
                <a:spcPts val="1000"/>
              </a:spcAft>
            </a:pPr>
            <a:r>
              <a:rPr lang="en-US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唐寅</a:t>
            </a:r>
            <a:r>
              <a:rPr lang="zh-CN" altLang="en-US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《孟蜀宫妓图》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此画取材于五代西蜀后主孟昶的宫廷生活，精心描绘了四个盛装宫妓的神情状貌。值得注意的是，画家所描绘的仕女，皆柳眼樱唇，下巴尖俏，这就使我们得知当时的时尚。在设色上，画家采用了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三白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设色法，就是用白粉烘染额头、鼻子、脸颊，这一方法的运用对表现宫妓弱不禁风的情态起着十分明显的作用。</a:t>
            </a:r>
            <a:b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9F78CC5-365F-43BA-86DA-E29D4A6AFE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3"/>
            <a:ext cx="2119640" cy="4144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69307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24310" y="1122362"/>
            <a:ext cx="3743689" cy="3582261"/>
          </a:xfrm>
        </p:spPr>
        <p:txBody>
          <a:bodyPr/>
          <a:lstStyle/>
          <a:p>
            <a:pPr algn="l">
              <a:spcAft>
                <a:spcPts val="1000"/>
              </a:spcAft>
            </a:pPr>
            <a:r>
              <a:rPr lang="zh-CN" altLang="zh-CN" sz="1800" b="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仇英</a:t>
            </a:r>
            <a:r>
              <a:rPr lang="zh-CN" altLang="en-US" sz="1800" b="0" dirty="0">
                <a:solidFill>
                  <a:srgbClr val="000000"/>
                </a:solidFill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《汉宫春晓图》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中国重彩仕女第一长卷。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被称为“中国十大传世名画”之一，收藏于台北故宫博物院。</a:t>
            </a:r>
            <a:b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b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E521CB1-1D55-45E0-BE4A-A5985DFC03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3"/>
            <a:ext cx="5256056" cy="4129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8123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90222" y="1122362"/>
            <a:ext cx="6877777" cy="3240233"/>
          </a:xfrm>
        </p:spPr>
        <p:txBody>
          <a:bodyPr>
            <a:normAutofit/>
          </a:bodyPr>
          <a:lstStyle/>
          <a:p>
            <a:pPr algn="l">
              <a:spcAft>
                <a:spcPts val="1000"/>
              </a:spcAft>
            </a:pPr>
            <a:r>
              <a:rPr lang="en-US" altLang="zh-CN" sz="20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lang="zh-CN" altLang="zh-CN" sz="20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陈洪绶《童子礼佛图》又称《戏婴图》</a:t>
            </a:r>
            <a:r>
              <a:rPr lang="zh-CN" altLang="en-US" sz="20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20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图中描绘四名儿童搭佛塔礼佛的情景。</a:t>
            </a:r>
            <a:br>
              <a:rPr lang="en-US" altLang="zh-CN" sz="20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r>
              <a:rPr lang="en-US" altLang="zh-CN" sz="20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lang="zh-CN" altLang="zh-CN" sz="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图中一太湖石竖立，石前放一尊雕琢精致的佛造像和供佛用的铜塔。佛前，二儿童拜佛，一儿童献花，另一儿童跪着擦拭铜塔，各个神态专注，他们收敛起顽皮，显露出庄重，其中一名儿童磕头时露出胖臀，不免令人忍俊不禁。</a:t>
            </a:r>
            <a:endParaRPr lang="zh-CN" altLang="en-US" sz="66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55D0F79-1365-4C3B-B218-A34C574065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3"/>
            <a:ext cx="1854394" cy="4147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0536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78687" y="1122362"/>
            <a:ext cx="5988972" cy="3833546"/>
          </a:xfrm>
        </p:spPr>
        <p:txBody>
          <a:bodyPr>
            <a:normAutofit/>
          </a:bodyPr>
          <a:lstStyle/>
          <a:p>
            <a:pPr algn="l">
              <a:spcAft>
                <a:spcPts val="1000"/>
              </a:spcAft>
            </a:pPr>
            <a:r>
              <a:rPr lang="zh-CN" altLang="zh-CN" sz="20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任伯年是我国近代杰出画家，晚清海派六十家之一。</a:t>
            </a:r>
            <a:br>
              <a:rPr lang="zh-CN" altLang="zh-CN" sz="20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r>
              <a:rPr lang="zh-CN" altLang="zh-CN" sz="20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酸寒尉像》可谓任伯年最脍炙人口的一张肖像画作品，常被选录在艺术史教科书或美术画册当中。吴昌硕曾游幕于官场，充任基层小吏，这期间认识了任伯年。任伯年拜访他时，他刚从官衙回来，任伯年见他疲惫不堪，好不狼狈，甚为感慨，便以“酸寒尉”为题为他画了这幅肖像。</a:t>
            </a:r>
            <a:br>
              <a:rPr lang="zh-CN" altLang="zh-CN" sz="20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endParaRPr lang="zh-CN" altLang="en-US" sz="66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89FC94A-40B2-4D58-9FFC-CE00AD3AA0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3"/>
            <a:ext cx="1959096" cy="4146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17976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39C6D0E-BBAC-4AA4-8F55-46404B1B01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9395" y="2470973"/>
            <a:ext cx="9444147" cy="3705989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40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第十一章</a:t>
            </a:r>
            <a:r>
              <a:rPr lang="en-US" altLang="zh-CN" sz="40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    </a:t>
            </a:r>
            <a:r>
              <a:rPr lang="zh-CN" altLang="zh-CN" sz="40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中国古代花鸟画欣赏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684959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67444" y="1122363"/>
            <a:ext cx="5900556" cy="3393796"/>
          </a:xfrm>
        </p:spPr>
        <p:txBody>
          <a:bodyPr/>
          <a:lstStyle/>
          <a:p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鹳鱼石斧图陶缸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，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上面图案的含义至今众说纷纭。</a:t>
            </a:r>
            <a:b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BEB6219-FA9E-49CF-98E9-4599E92F07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2"/>
            <a:ext cx="2901417" cy="4153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93417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62222" y="1122362"/>
            <a:ext cx="2305777" cy="3540379"/>
          </a:xfrm>
        </p:spPr>
        <p:txBody>
          <a:bodyPr>
            <a:normAutofit/>
          </a:bodyPr>
          <a:lstStyle/>
          <a:p>
            <a:pPr>
              <a:spcAft>
                <a:spcPts val="1000"/>
              </a:spcAft>
            </a:pPr>
            <a:r>
              <a:rPr lang="zh-CN" altLang="zh-CN" sz="1800" b="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韩滉</a:t>
            </a:r>
            <a: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《五牛图》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该画现藏北京故宫博物院，是中国十大传世名画，是少数几件唐代传世纸绢画作品真迹之一，也是现存最古的纸本中国画，堪称“镇国之宝”。</a:t>
            </a:r>
            <a:b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0F1638B-7A5D-4B42-9A28-139E4DCDA0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4"/>
            <a:ext cx="6838223" cy="3386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21864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61598" y="1122362"/>
            <a:ext cx="4406402" cy="3805625"/>
          </a:xfrm>
        </p:spPr>
        <p:txBody>
          <a:bodyPr>
            <a:normAutofit/>
          </a:bodyPr>
          <a:lstStyle/>
          <a:p>
            <a:pPr indent="279400" algn="l"/>
            <a:r>
              <a:rPr lang="zh-CN" altLang="zh-CN" sz="1800" dirty="0">
                <a:ea typeface="微软雅黑" panose="020B0503020204020204" pitchFamily="34" charset="-122"/>
                <a:cs typeface="Arial" panose="020B0604020202020204" pitchFamily="34" charset="0"/>
              </a:rPr>
              <a:t>《照夜白图》</a:t>
            </a:r>
            <a:r>
              <a:rPr lang="zh-CN" altLang="zh-CN" sz="1800" dirty="0">
                <a:effectLst/>
                <a:ea typeface="微软雅黑" panose="020B0503020204020204" pitchFamily="34" charset="-122"/>
                <a:cs typeface="Arial" panose="020B0604020202020204" pitchFamily="34" charset="0"/>
              </a:rPr>
              <a:t>高</a:t>
            </a:r>
            <a:r>
              <a:rPr lang="en-US" altLang="zh-CN" sz="1800" dirty="0">
                <a:effectLst/>
                <a:ea typeface="微软雅黑" panose="020B0503020204020204" pitchFamily="34" charset="-122"/>
                <a:cs typeface="Arial" panose="020B0604020202020204" pitchFamily="34" charset="0"/>
              </a:rPr>
              <a:t>30.8</a:t>
            </a:r>
            <a:r>
              <a:rPr lang="zh-CN" altLang="zh-CN" sz="1800" dirty="0">
                <a:effectLst/>
                <a:ea typeface="微软雅黑" panose="020B0503020204020204" pitchFamily="34" charset="-122"/>
                <a:cs typeface="Arial" panose="020B0604020202020204" pitchFamily="34" charset="0"/>
              </a:rPr>
              <a:t>厘米、长</a:t>
            </a:r>
            <a:r>
              <a:rPr lang="en-US" altLang="zh-CN" sz="1800" dirty="0">
                <a:effectLst/>
                <a:ea typeface="微软雅黑" panose="020B0503020204020204" pitchFamily="34" charset="-122"/>
                <a:cs typeface="Arial" panose="020B0604020202020204" pitchFamily="34" charset="0"/>
              </a:rPr>
              <a:t>33.5</a:t>
            </a:r>
            <a:r>
              <a:rPr lang="zh-CN" altLang="zh-CN" sz="1800" dirty="0">
                <a:effectLst/>
                <a:ea typeface="微软雅黑" panose="020B0503020204020204" pitchFamily="34" charset="-122"/>
                <a:cs typeface="Arial" panose="020B0604020202020204" pitchFamily="34" charset="0"/>
              </a:rPr>
              <a:t>厘米</a:t>
            </a:r>
            <a:r>
              <a:rPr lang="zh-CN" altLang="en-US" sz="1800" dirty="0">
                <a:effectLst/>
                <a:ea typeface="微软雅黑" panose="020B0503020204020204" pitchFamily="34" charset="-122"/>
                <a:cs typeface="Arial" panose="020B0604020202020204" pitchFamily="34" charset="0"/>
              </a:rPr>
              <a:t>。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韩干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Arial" panose="020B0604020202020204" pitchFamily="34" charset="0"/>
              </a:rPr>
              <a:t>，陕西蓝田人，生活在唐玄宗时代。学画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Arial" panose="020B0604020202020204" pitchFamily="34" charset="0"/>
              </a:rPr>
              <a:t>“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Arial" panose="020B0604020202020204" pitchFamily="34" charset="0"/>
              </a:rPr>
              <a:t>初师曹霸，后自独擅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Arial" panose="020B0604020202020204" pitchFamily="34" charset="0"/>
              </a:rPr>
              <a:t>”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Arial" panose="020B0604020202020204" pitchFamily="34" charset="0"/>
              </a:rPr>
              <a:t>，遂成为画马名家，玄宗时供奉内廷，玄宗曾令他师事陈闳画马，他说；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Arial" panose="020B0604020202020204" pitchFamily="34" charset="0"/>
              </a:rPr>
              <a:t>“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Arial" panose="020B0604020202020204" pitchFamily="34" charset="0"/>
              </a:rPr>
              <a:t>臣自有师，陛下内厩之马，皆臣之师也。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Arial" panose="020B0604020202020204" pitchFamily="34" charset="0"/>
              </a:rPr>
              <a:t>”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Arial" panose="020B0604020202020204" pitchFamily="34" charset="0"/>
              </a:rPr>
              <a:t>可见他的成就是从现实生活的观察，写生所取得的。</a:t>
            </a:r>
            <a:b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903AC74-BCD0-46EA-BAA7-3CA4F62E29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99" y="1122362"/>
            <a:ext cx="4737599" cy="413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7082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BFFE103-14B2-4E2B-9DAA-3CD38CCD8C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21009"/>
            <a:ext cx="9144000" cy="453710"/>
          </a:xfrm>
        </p:spPr>
        <p:txBody>
          <a:bodyPr>
            <a:normAutofit fontScale="85000" lnSpcReduction="10000"/>
          </a:bodyPr>
          <a:lstStyle/>
          <a:p>
            <a:pPr>
              <a:spcAft>
                <a:spcPts val="1000"/>
              </a:spcAft>
            </a:pPr>
            <a:r>
              <a:rPr lang="zh-CN" altLang="zh-CN" sz="1800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《写生珍禽图》</a:t>
            </a:r>
            <a:r>
              <a:rPr lang="zh-CN" altLang="en-US" sz="1800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，</a:t>
            </a:r>
            <a: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黄筌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Arial" panose="020B0604020202020204" pitchFamily="34" charset="0"/>
              </a:rPr>
              <a:t>擅花鸟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Arial" panose="020B0604020202020204" pitchFamily="34" charset="0"/>
              </a:rPr>
              <a:t>，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Arial" panose="020B0604020202020204" pitchFamily="34" charset="0"/>
              </a:rPr>
              <a:t>与江南徐熙并称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Arial" panose="020B0604020202020204" pitchFamily="34" charset="0"/>
              </a:rPr>
              <a:t>“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Arial" panose="020B0604020202020204" pitchFamily="34" charset="0"/>
              </a:rPr>
              <a:t>黄徐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Arial" panose="020B0604020202020204" pitchFamily="34" charset="0"/>
              </a:rPr>
              <a:t>”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Arial" panose="020B0604020202020204" pitchFamily="34" charset="0"/>
              </a:rPr>
              <a:t>，形成五代、宋初花鸟画两大主要流派。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BA9CF82-5BBC-431C-B16D-418488718D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3"/>
            <a:ext cx="9153462" cy="3638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55033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71852" y="1122362"/>
            <a:ext cx="6396147" cy="4077851"/>
          </a:xfrm>
        </p:spPr>
        <p:txBody>
          <a:bodyPr>
            <a:normAutofit/>
          </a:bodyPr>
          <a:lstStyle/>
          <a:p>
            <a:pPr indent="280670" algn="l"/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Arial" panose="020B0604020202020204" pitchFamily="34" charset="0"/>
              </a:rPr>
              <a:t> 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Arial" panose="020B0604020202020204" pitchFamily="34" charset="0"/>
              </a:rPr>
              <a:t>徐熙，生于唐僖宗光启年间，出身江南名族，一生以高雅自任而不肯出仕。善画花竹、禽鱼、蔬果、草虫。与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Arial" panose="020B0604020202020204" pitchFamily="34" charset="0"/>
              </a:rPr>
              <a:t>“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Arial" panose="020B0604020202020204" pitchFamily="34" charset="0"/>
              </a:rPr>
              <a:t>黄家富贵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Arial" panose="020B0604020202020204" pitchFamily="34" charset="0"/>
              </a:rPr>
              <a:t>”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Arial" panose="020B0604020202020204" pitchFamily="34" charset="0"/>
              </a:rPr>
              <a:t>不同，徐熙的风格被宋人称为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Arial" panose="020B0604020202020204" pitchFamily="34" charset="0"/>
              </a:rPr>
              <a:t>“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Arial" panose="020B0604020202020204" pitchFamily="34" charset="0"/>
              </a:rPr>
              <a:t>徐熙野逸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Arial" panose="020B0604020202020204" pitchFamily="34" charset="0"/>
              </a:rPr>
              <a:t>”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Arial" panose="020B0604020202020204" pitchFamily="34" charset="0"/>
              </a:rPr>
              <a:t>。</a:t>
            </a:r>
            <a:b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Arial" panose="020B0604020202020204" pitchFamily="34" charset="0"/>
              </a:rPr>
              <a:t>《雪竹图》：此图描写江南雪后严寒中的枯树竹石、竹林积雪的场景。一竿细竹拔地而起，倾斜直上，打破环境的平板单调，在平逸安静中产生了动感。竹竿和枝叶都各具姿态，穿插有致，层次分明。以墨色奠定基调，运笔粗细结合，遒劲有力，用墨更是浓淡兼施、华腴滋润。积雪不用白粉，都用墨色留白渲染出。一切围绕雪来作文章。构图新颖，画法别致，富有变化，层次井然。整幅画工整精微而写实。</a:t>
            </a:r>
            <a:b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1F6A184-61B4-4088-A7E5-9C16BA720F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2"/>
            <a:ext cx="2747853" cy="4152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1458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34528" y="1122363"/>
            <a:ext cx="6633471" cy="3414736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Arial" panose="020B0604020202020204" pitchFamily="34" charset="0"/>
              </a:rPr>
              <a:t>   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Arial" panose="020B0604020202020204" pitchFamily="34" charset="0"/>
              </a:rPr>
              <a:t>《轪侯妻墓帛画》：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宋体" panose="02010600030101010101" pitchFamily="2" charset="-122"/>
                <a:cs typeface="宋体" panose="02010600030101010101" pitchFamily="2" charset="-122"/>
              </a:rPr>
              <a:t>1972~1974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年发掘的马王堆三座西汉墓葬，是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20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世纪震惊世界的重大考古发现，也是中国考古学史上的里程碑。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Arial" panose="020B0604020202020204" pitchFamily="34" charset="0"/>
              </a:rPr>
              <a:t>此画是一张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Arial" panose="020B0604020202020204" pitchFamily="34" charset="0"/>
              </a:rPr>
              <a:t> “T”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Arial" panose="020B0604020202020204" pitchFamily="34" charset="0"/>
              </a:rPr>
              <a:t>字形旌幡，主要描绘折祝墓主魂灵升天的内容。作品分天上、人间、冥府三部分，整个画面通过两条穿璧游龙联成一个整体，具有丰富的神话内容和瑰丽的浪漫色彩。帛画线条精细，施以朱砂、石青、白粉等矿物颜料，鲜明富丽。</a:t>
            </a:r>
            <a:b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0AEB6A7-116F-47EB-83B4-638B1E3A76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2"/>
            <a:ext cx="1875334" cy="4144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19493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18290" y="1122362"/>
            <a:ext cx="6198376" cy="2884245"/>
          </a:xfrm>
        </p:spPr>
        <p:txBody>
          <a:bodyPr>
            <a:normAutofit/>
          </a:bodyPr>
          <a:lstStyle/>
          <a:p>
            <a:pPr indent="279400" algn="l">
              <a:spcAft>
                <a:spcPts val="1000"/>
              </a:spcAft>
            </a:pPr>
            <a:r>
              <a:rPr lang="en-US" altLang="zh-CN" sz="20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lang="zh-CN" altLang="zh-CN" sz="20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黄居寀（</a:t>
            </a:r>
            <a:r>
              <a:rPr lang="en-US" altLang="zh-CN" sz="20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933~993</a:t>
            </a:r>
            <a:r>
              <a:rPr lang="zh-CN" altLang="zh-CN" sz="20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），五代人，字伯鸾，成都人，五代十国名画家黄筌季子。擅绘花竹禽鸟，精于勾勒，用笔劲挺工稳，填彩浓厚华丽。</a:t>
            </a:r>
            <a:br>
              <a:rPr lang="zh-CN" altLang="zh-CN" sz="20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r>
              <a:rPr lang="en-US" altLang="zh-CN" sz="20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</a:t>
            </a:r>
            <a:r>
              <a:rPr lang="zh-CN" altLang="zh-CN" sz="20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《山鹧棘雀图》上方宋徽宗赵佶题“黄居寀山鹧棘雀图”，现藏台北故宫博物院</a:t>
            </a:r>
            <a:r>
              <a:rPr lang="zh-CN" altLang="zh-CN" sz="2000" b="1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66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0A686F6-9149-4E92-A501-1EAFC8C6D9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3"/>
            <a:ext cx="2294144" cy="41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90406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33276" y="1122362"/>
            <a:ext cx="3678541" cy="3177411"/>
          </a:xfrm>
        </p:spPr>
        <p:txBody>
          <a:bodyPr/>
          <a:lstStyle/>
          <a:p>
            <a:pPr>
              <a:spcAft>
                <a:spcPts val="1000"/>
              </a:spcAft>
            </a:pPr>
            <a: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赵昌</a:t>
            </a:r>
            <a:b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《杏花图》</a:t>
            </a:r>
            <a:b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695B4FF-7790-4AE8-A625-89BFB333C3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3"/>
            <a:ext cx="4300856" cy="413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61752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78834" y="1122362"/>
            <a:ext cx="6389166" cy="3819585"/>
          </a:xfrm>
        </p:spPr>
        <p:txBody>
          <a:bodyPr>
            <a:normAutofit/>
          </a:bodyPr>
          <a:lstStyle/>
          <a:p>
            <a:pPr>
              <a:spcAft>
                <a:spcPts val="1000"/>
              </a:spcAft>
            </a:pPr>
            <a: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崔白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《双喜图》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原名为《宋人双喜图》，是当今极为珍贵的画艺作品，起初都认为是宋人佚名的作品，直到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20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世纪时，有一位古画研究者拿着放大镜仔细研究古画，在无意之中才发现了隐藏于画面右侧，树干之上的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“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嘉辛丑年崔白笔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”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的墨笔题款。</a:t>
            </a:r>
            <a:b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B4CA2B1-110F-4956-989E-F61C6409ED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99" y="1122362"/>
            <a:ext cx="2394431" cy="413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48693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13734" y="1122363"/>
            <a:ext cx="6354266" cy="3861466"/>
          </a:xfrm>
        </p:spPr>
        <p:txBody>
          <a:bodyPr>
            <a:normAutofit/>
          </a:bodyPr>
          <a:lstStyle/>
          <a:p>
            <a:pPr algn="l">
              <a:spcAft>
                <a:spcPts val="10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    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文同《墨竹图》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画倒垂竹一枝，形象真实，笔法严谨。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竹竿劲健挺峭，竹枝横斜，竹叶飘洒飞舞。作者发挥毛笔的特性，用笔撇出竹叶，以浓淡墨区分竹页的正反，与米芾所记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'“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以墨深为面淡为背，自与可始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”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相吻合，且竹叶之大小、转侧都表现得很生动，对竹竿和叶稍出现的飞白笔触也不加修饰，一任自然，全图给人以清新潇洒富有生意的感受。</a:t>
            </a:r>
            <a:b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CF0A241-7F64-464D-A5BD-809AF8F114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5922"/>
            <a:ext cx="2691777" cy="4131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31383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68910" y="1122363"/>
            <a:ext cx="2899090" cy="3323994"/>
          </a:xfrm>
        </p:spPr>
        <p:txBody>
          <a:bodyPr/>
          <a:lstStyle/>
          <a:p>
            <a:pPr>
              <a:spcAft>
                <a:spcPts val="1000"/>
              </a:spcAft>
            </a:pP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赵佶</a:t>
            </a:r>
            <a:b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《瑞鹤图》</a:t>
            </a:r>
            <a:b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B075C09-2681-4D34-90F4-53AB7B4C94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3"/>
            <a:ext cx="6169416" cy="413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70679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79771" y="1122363"/>
            <a:ext cx="1874074" cy="3149490"/>
          </a:xfrm>
        </p:spPr>
        <p:txBody>
          <a:bodyPr/>
          <a:lstStyle/>
          <a:p>
            <a:pPr>
              <a:spcAft>
                <a:spcPts val="1000"/>
              </a:spcAft>
            </a:pPr>
            <a: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宋体" panose="02010600030101010101" pitchFamily="2" charset="-122"/>
              </a:rPr>
              <a:t>郑思肖</a:t>
            </a:r>
            <a:b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《墨兰图卷》</a:t>
            </a:r>
            <a:b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3D9A1EC-A0DD-4C62-AD02-4BE146BB7D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8406" y="1122362"/>
            <a:ext cx="6881364" cy="413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71752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76182" y="1122363"/>
            <a:ext cx="2291817" cy="3861466"/>
          </a:xfrm>
        </p:spPr>
        <p:txBody>
          <a:bodyPr>
            <a:normAutofit/>
          </a:bodyPr>
          <a:lstStyle/>
          <a:p>
            <a:pPr>
              <a:spcAft>
                <a:spcPts val="1000"/>
              </a:spcAft>
            </a:pP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王冕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，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元代著名画家、诗人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。</a:t>
            </a:r>
            <a:b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《墨梅》</a:t>
            </a:r>
            <a:br>
              <a:rPr lang="en-US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r>
              <a:rPr lang="zh-CN" altLang="zh-CN" sz="18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吾家洗砚池边树，</a:t>
            </a:r>
            <a:br>
              <a:rPr lang="en-US" altLang="zh-CN" sz="18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r>
              <a:rPr lang="zh-CN" altLang="zh-CN" sz="18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朵朵花开淡墨痕。</a:t>
            </a:r>
            <a:br>
              <a:rPr lang="en-US" altLang="zh-CN" sz="18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r>
              <a:rPr lang="zh-CN" altLang="zh-CN" sz="18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不</a:t>
            </a:r>
            <a:r>
              <a: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要人夸好颜色，</a:t>
            </a:r>
            <a:br>
              <a:rPr lang="en-US" altLang="zh-CN" sz="18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r>
              <a:rPr lang="zh-CN" altLang="zh-CN" sz="18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只留清气满乾坤。</a:t>
            </a:r>
            <a:b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A3248B0-251F-4563-97B7-99EFC6178D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03182"/>
            <a:ext cx="6788592" cy="4154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31218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13588" y="1122362"/>
            <a:ext cx="6654412" cy="3540379"/>
          </a:xfrm>
        </p:spPr>
        <p:txBody>
          <a:bodyPr/>
          <a:lstStyle/>
          <a:p>
            <a:pPr indent="279400" algn="l"/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 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陈淳（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1483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～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1544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），初名淳，字道复，号白阳、白阳山人，江苏苏州人。工诗词、经学古文。书法篆籀，精研通晓。</a:t>
            </a:r>
            <a:b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《葵石图》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纵</a:t>
            </a:r>
            <a:r>
              <a:rPr lang="en-US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68.6</a:t>
            </a:r>
            <a: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厘米，横</a:t>
            </a:r>
            <a:r>
              <a:rPr lang="en-US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33.8</a:t>
            </a:r>
            <a: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厘米。现藏北京故宫博物院。这是一幅水墨花卉图，画中描绘了一片与奇石相伴的花草及一棵挺立盛开的蜀葵。作者采用大写意手法，笔墨放纵。</a:t>
            </a:r>
            <a:b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BB4F55B-F11C-49D4-B061-4CB0D93692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3"/>
            <a:ext cx="2077759" cy="4155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33234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71414" y="1122362"/>
            <a:ext cx="7296586" cy="3728843"/>
          </a:xfrm>
        </p:spPr>
        <p:txBody>
          <a:bodyPr>
            <a:normAutofit/>
          </a:bodyPr>
          <a:lstStyle/>
          <a:p>
            <a:pPr indent="279400" algn="l"/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 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徐渭（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1521~1593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），字文清，后更字文长，号天池，晚又号青藤道人、田水月等，浙江山阴（今绍兴）人。</a:t>
            </a:r>
            <a:b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《墨葡萄图》作为绘画史上杰出的佳作，充分代表了徐渭作品的特点。徐渭利用生纸纸质的特殊性，以其深厚的草书功底，横涂竖抹，挥洒自如，“不求形似求生韵”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。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通过水墨的自由泼洒，追求“天成”的效果，使自我“笔”在“意”先的创构达到“以神遇而不以目视”的“心手双畅”、“物我两忘”的高妙境地。</a:t>
            </a:r>
            <a:b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56A4463-B1CF-4DF7-B299-3E90EB1E0B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3"/>
            <a:ext cx="1582494" cy="4135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63161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21154" y="1122363"/>
            <a:ext cx="5446846" cy="3875426"/>
          </a:xfrm>
        </p:spPr>
        <p:txBody>
          <a:bodyPr>
            <a:normAutofit/>
          </a:bodyPr>
          <a:lstStyle/>
          <a:p>
            <a:pPr algn="l">
              <a:spcAft>
                <a:spcPts val="1000"/>
              </a:spcAft>
            </a:pPr>
            <a:r>
              <a:rPr lang="en-US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朱耷（</a:t>
            </a:r>
            <a:r>
              <a:rPr lang="en-US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1626~1705</a:t>
            </a:r>
            <a: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），明末清初画家，清初画坛“四僧”之一。字雪个，号八大山人、个山 、驴屋等，汉族，江西南昌人。</a:t>
            </a:r>
            <a:b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r>
              <a:rPr lang="en-US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八哥》是八大山人册页的一件精品。画中两鸟，一睡一醒，一动一静，形成强烈对比。八大山人画鸟，有非常具体写实的一种对象表达，如鹰、八哥、芦雁等，也有一种外形无法判定为何种鸟，带有明显的提炼概括和抽象。</a:t>
            </a:r>
            <a:b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2DD245E-EA9A-4229-B413-61422CE219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2"/>
            <a:ext cx="3448955" cy="413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2065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81550" y="1122362"/>
            <a:ext cx="5586449" cy="3896367"/>
          </a:xfrm>
        </p:spPr>
        <p:txBody>
          <a:bodyPr>
            <a:normAutofit/>
          </a:bodyPr>
          <a:lstStyle/>
          <a:p>
            <a:pPr indent="279400" algn="l"/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 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顾恺之（约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345~406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）东晋画家，出身士族家庭，字长康，小字虎头，晋陵无锡（今江苏省无锡市），杰出画家、绘画理论家、诗人。</a:t>
            </a:r>
            <a:b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《洛神赋》是著名的画家顾恺之依据曹植《洛神赋》内容画的作品，其中最感人的一段描绘是曹植与洛神相逢，但是洛神却无奈离去的情景。被称为“中国十大传世名画”之一。</a:t>
            </a:r>
            <a:b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A3B6B99-BF76-4D73-8B09-8E31416D75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3"/>
            <a:ext cx="3390027" cy="4147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89631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76408" y="1122363"/>
            <a:ext cx="6198377" cy="3777704"/>
          </a:xfrm>
        </p:spPr>
        <p:txBody>
          <a:bodyPr/>
          <a:lstStyle/>
          <a:p>
            <a:pPr indent="279400" algn="l"/>
            <a:r>
              <a:rPr lang="en-US" altLang="zh-CN" sz="18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《国香春霁图》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恽格，字寿平，号南田，别号云溪外史，晚居城东，号东园草衣，后迁居白云渡，号白云外史。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据传，恽寿平初画山水，与王翚交谊甚厚，自以为不能超越，便曰：“是道让兄独步矣， 恪妄耻为天下第二手。”于是舍山水而专攻花卉，开创了“没骨写生花卉”一派，即“常州画派”。</a:t>
            </a:r>
            <a:b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A27C63B-4803-46FD-ABD2-772A411A2A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2"/>
            <a:ext cx="1959096" cy="4145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68312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17330" y="1122362"/>
            <a:ext cx="3750669" cy="423839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   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金农（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1687~1763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），清代书画家，扬州八怪之首。工书法，书法创扁笔书体，兼有楷、隶体势，时称“漆书”。五十三岁后才工画。其画造型奇古，善用淡墨干笔作花卉小品，尤工画梅。</a:t>
            </a:r>
            <a:b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金农画梅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，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笔法别具一格，古拙淳朴，瘦而不枯，疏朗清雅，往往用非常简单的数笔，勾勒出梅花的独特风韵，在画法上，他往往使用淡墨点染的方法绘制树干和花朵，再以浓墨上苔，笔法灵动，画出的梅花生机盎然，他的画中，自然流露出他书法的古朴厚实的风格。</a:t>
            </a:r>
            <a:b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en-US" sz="18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DFE8FA5-1902-4433-8D37-BD7DC2B911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3"/>
            <a:ext cx="5316990" cy="413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34293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90222" y="1122363"/>
            <a:ext cx="6877777" cy="3589240"/>
          </a:xfrm>
        </p:spPr>
        <p:txBody>
          <a:bodyPr/>
          <a:lstStyle/>
          <a:p>
            <a:pPr indent="279400"/>
            <a:r>
              <a:rPr lang="zh-CN" altLang="zh-CN" sz="1800" dirty="0">
                <a:solidFill>
                  <a:srgbClr val="000000"/>
                </a:solidFill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en-US" altLang="zh-CN" sz="1800" dirty="0">
                <a:solidFill>
                  <a:srgbClr val="000000"/>
                </a:solidFill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 </a:t>
            </a:r>
            <a:r>
              <a:rPr lang="zh-CN" altLang="zh-CN" sz="1800" dirty="0">
                <a:solidFill>
                  <a:srgbClr val="000000"/>
                </a:solidFill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兰竹图》</a:t>
            </a:r>
            <a:r>
              <a:rPr lang="zh-CN" altLang="en-US" sz="1800" dirty="0">
                <a:solidFill>
                  <a:srgbClr val="000000"/>
                </a:solidFill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郑板桥（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1693~1765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），名燮，字克柔。世籍苏州，后迁兴化。因为荒年开仓赈济贫民，又助农民胜讼而得罪了豪绅，被迫罢官回家。除了在任十多年七品官外，其余时间他均在扬州，靠作画、卖画为生，直至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73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岁卒。</a:t>
            </a:r>
            <a:b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b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4DE6CA2-962C-4CB0-B158-A1B32E3AD7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2"/>
            <a:ext cx="2000977" cy="4137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33765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92860" y="1122363"/>
            <a:ext cx="1475139" cy="3184392"/>
          </a:xfrm>
        </p:spPr>
        <p:txBody>
          <a:bodyPr/>
          <a:lstStyle/>
          <a:p>
            <a:pPr>
              <a:spcAft>
                <a:spcPts val="1000"/>
              </a:spcAft>
            </a:pP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郎世宁</a:t>
            </a:r>
            <a:b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《花鸟图卷》</a:t>
            </a:r>
            <a:b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60D4F8A-2140-464A-ACEE-B28981A776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2"/>
            <a:ext cx="7576251" cy="413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81806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991F5CC-A4C2-4EED-8A52-D177B938E5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505875"/>
            <a:ext cx="10515600" cy="36710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zh-CN" altLang="zh-CN" sz="40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第十二章</a:t>
            </a:r>
            <a:r>
              <a:rPr lang="en-US" altLang="zh-CN" sz="40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     </a:t>
            </a:r>
            <a:r>
              <a:rPr lang="zh-CN" altLang="zh-CN" sz="40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中国古代山水画欣赏</a:t>
            </a:r>
          </a:p>
          <a:p>
            <a:pPr algn="ctr"/>
            <a:endParaRPr lang="zh-CN" altLang="en-US" sz="4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07997128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298888" y="1122363"/>
            <a:ext cx="1369112" cy="3114590"/>
          </a:xfrm>
        </p:spPr>
        <p:txBody>
          <a:bodyPr/>
          <a:lstStyle/>
          <a:p>
            <a:pPr>
              <a:spcAft>
                <a:spcPts val="1000"/>
              </a:spcAft>
            </a:pPr>
            <a: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展子虔</a:t>
            </a:r>
            <a:b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《游春图》</a:t>
            </a:r>
            <a:b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39FCCFB-C8A8-4B7C-860E-EF84948099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3"/>
            <a:ext cx="7774888" cy="413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60142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36952" y="1122362"/>
            <a:ext cx="6431047" cy="3714884"/>
          </a:xfrm>
        </p:spPr>
        <p:txBody>
          <a:bodyPr/>
          <a:lstStyle/>
          <a:p>
            <a:pPr indent="279400" algn="l"/>
            <a:r>
              <a: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zh-CN" sz="1800" dirty="0">
                <a:ea typeface="微软雅黑" panose="020B0503020204020204" pitchFamily="34" charset="-122"/>
                <a:cs typeface="Times New Roman" panose="02020603050405020304" pitchFamily="18" charset="0"/>
              </a:rPr>
              <a:t>江帆楼阁图</a:t>
            </a:r>
            <a:r>
              <a: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18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李思训擅画青绿山水，受展子虔的影响，笔力遒劲，题材上多表现幽居之所。画风精丽严整，以金碧青绿的浓重颜色作山水，细入毫发，独树一帜。在用笔方面，能曲折多变地勾划出丘壑的变化。法度谨严、意境高超、笔力刚劲、色彩繁富，显现出从小青绿到大青绿的山水画的发展与成熟的过程。它和同时期兴起的水墨山水画，都为五代和北宋时期的山水画奠定了基础。</a:t>
            </a:r>
            <a:b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026B661-33B9-43FA-AA9D-4A3C809A12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2"/>
            <a:ext cx="2231322" cy="4127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19782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08366" y="1122362"/>
            <a:ext cx="3059634" cy="3917307"/>
          </a:xfrm>
        </p:spPr>
        <p:txBody>
          <a:bodyPr>
            <a:normAutofit/>
          </a:bodyPr>
          <a:lstStyle/>
          <a:p>
            <a:pPr algn="l">
              <a:spcAft>
                <a:spcPts val="1000"/>
              </a:spcAft>
            </a:pPr>
            <a:r>
              <a:rPr lang="en-US" altLang="zh-CN" sz="1800" dirty="0"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lang="zh-CN" altLang="zh-CN" sz="1800" dirty="0"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《明皇幸蜀图》</a:t>
            </a:r>
            <a:r>
              <a:rPr lang="zh-CN" altLang="en-US" sz="1800" dirty="0"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李昭道</a:t>
            </a:r>
            <a:b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世称小李将军。</a:t>
            </a:r>
            <a:b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r>
              <a:rPr lang="en-US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画风巧赡精致，虽“豆人寸马”，也画得须眉毕现。由于画面繁复，线条纤细，论者亦有“笔力不及思训”之评。</a:t>
            </a:r>
            <a:b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b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2A9D436-06F0-4E6E-BA4B-6BC6010905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3"/>
            <a:ext cx="6022482" cy="413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06836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76408" y="1122363"/>
            <a:ext cx="6591591" cy="3030828"/>
          </a:xfrm>
        </p:spPr>
        <p:txBody>
          <a:bodyPr/>
          <a:lstStyle/>
          <a:p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荆浩，字浩然，约生于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850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年。擅画山水，常携笔摹写山中古松。是中国山水画发展过程中具有重要影响的画家之一。所著有《笔法记》。存世《匡庐图》。</a:t>
            </a:r>
            <a:b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F21B33B-E1D7-45F7-A11C-3BF32941A4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2"/>
            <a:ext cx="2343414" cy="413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87581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64580" y="1122362"/>
            <a:ext cx="6624165" cy="3184391"/>
          </a:xfrm>
        </p:spPr>
        <p:txBody>
          <a:bodyPr/>
          <a:lstStyle/>
          <a:p>
            <a:pPr algn="l"/>
            <a:r>
              <a:rPr lang="en-US" altLang="zh-CN" sz="1800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Arial" panose="020B0604020202020204" pitchFamily="34" charset="0"/>
              </a:rPr>
              <a:t>    </a:t>
            </a:r>
            <a:r>
              <a:rPr lang="zh-CN" altLang="zh-CN" sz="1800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Arial" panose="020B0604020202020204" pitchFamily="34" charset="0"/>
              </a:rPr>
              <a:t>《关山行旅图》</a:t>
            </a:r>
            <a:r>
              <a:rPr lang="zh-CN" altLang="en-US" sz="1800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r>
              <a:rPr lang="zh-CN" altLang="zh-CN" sz="1800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Arial" panose="020B0604020202020204" pitchFamily="34" charset="0"/>
              </a:rPr>
              <a:t>关仝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Arial" panose="020B0604020202020204" pitchFamily="34" charset="0"/>
              </a:rPr>
              <a:t>，长安（今陕西西安）人，工画山水，师从 荆浩，刻意力学，遂自成一家，时人称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Arial" panose="020B0604020202020204" pitchFamily="34" charset="0"/>
              </a:rPr>
              <a:t>“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Arial" panose="020B0604020202020204" pitchFamily="34" charset="0"/>
              </a:rPr>
              <a:t>关家山水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Arial" panose="020B0604020202020204" pitchFamily="34" charset="0"/>
              </a:rPr>
              <a:t>”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Arial" panose="020B0604020202020204" pitchFamily="34" charset="0"/>
              </a:rPr>
              <a:t>。特别擅于展现关陕一带山川。主要传世作品有：《山溪待渡图》等。与李成、范宽齐名，称为“北宋三大家”。</a:t>
            </a:r>
            <a:b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49C35DE-E6D3-49E7-B7B2-3FC1E88535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3"/>
            <a:ext cx="1625392" cy="413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4721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2040155-6639-4A59-9121-4EF4F4F174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93752" y="1500733"/>
            <a:ext cx="9171921" cy="4676230"/>
          </a:xfrm>
        </p:spPr>
        <p:txBody>
          <a:bodyPr/>
          <a:lstStyle/>
          <a:p>
            <a:pPr indent="279400" algn="just"/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阎立本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(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约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601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年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~673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年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)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，唐代政治家、大画家。阎立本擅长工艺，多巧思，工篆隶书，对绘画、建筑都很擅长。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Arial" panose="020B0604020202020204" pitchFamily="34" charset="0"/>
              </a:rPr>
              <a:t>代表作品有《步辇图》《历代帝王图》等。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79400" algn="just"/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《步辇图》是现藏故宫博物院中国十大传世名画之一。此画是一幅最早反映中国汉、藏团结和睦的历史画卷，它真实地记录了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1300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多年前唐王朝文成公主和西藏松赞干布的联姻佳话。《步辇图》展示的，正是唐太宗李世民于贞观十五年，也就是公元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641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年接见吐蕃松赞干布使者禄东赞到长安迎接文成公主入藏时的情景。作品设色典雅绚丽，线条流畅圆劲，构图错落富有变化，为唐代绘画的代表性作品。具有珍贵的历史和艺术价值。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画中李世民端坐在由六名宫女抬着的坐榻（又称步辇，图画即以此为名）上，另有三个宫女分别在前后掌扇和持华盖。唐太宗面前站立三人：最右者，身穿大红袍，是这次仪式的引见官员；中间是吐蕃的使臣禄东赞，拱手而立，发型和服饰与中原地区不同；最左为一穿白袍的内官。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686930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3456" y="1122362"/>
            <a:ext cx="1684544" cy="4357058"/>
          </a:xfrm>
        </p:spPr>
        <p:txBody>
          <a:bodyPr>
            <a:normAutofit/>
          </a:bodyPr>
          <a:lstStyle/>
          <a:p>
            <a:pPr algn="l">
              <a:spcAft>
                <a:spcPts val="1000"/>
              </a:spcAft>
            </a:pPr>
            <a:r>
              <a:rPr lang="zh-CN" altLang="zh-CN" sz="1800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《潇湘图》</a:t>
            </a:r>
            <a:r>
              <a:rPr lang="zh-CN" altLang="en-US" sz="1800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：</a:t>
            </a:r>
            <a:r>
              <a:rPr lang="zh-CN" altLang="zh-CN" sz="1800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卷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董源，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山水、人物、禽兽无所不精，但以山水成就最高，影响最大。是山水画南派真正的宗师，披麻皴技法的创始人。</a:t>
            </a:r>
            <a:b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b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417D360-ADD7-4493-823B-D89F03CF83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3"/>
            <a:ext cx="7365918" cy="413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7941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1162" y="1122363"/>
            <a:ext cx="6856837" cy="3023848"/>
          </a:xfrm>
        </p:spPr>
        <p:txBody>
          <a:bodyPr/>
          <a:lstStyle/>
          <a:p>
            <a:pPr indent="279400" algn="l">
              <a:spcAft>
                <a:spcPts val="10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巨然，生卒年不详，江宁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(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江苏南京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)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人。北宋画家，僧人。擅画山水，师法董源。以长披麻皴画山石，笔墨秀润，为董源画风之嫡传，并称董巨。</a:t>
            </a:r>
            <a:b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r>
              <a:rPr lang="en-US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</a:t>
            </a:r>
            <a:r>
              <a:rPr lang="zh-CN" altLang="zh-CN" sz="18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Arial" panose="020B0604020202020204" pitchFamily="34" charset="0"/>
              </a:rPr>
              <a:t>《秋山问道图》用淡墨长披麻皴，画出土多石少的浑厚的质感。山头转折处重叠了块块卵石</a:t>
            </a:r>
            <a:r>
              <a:rPr lang="en-US" altLang="zh-CN" sz="18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Arial" panose="020B0604020202020204" pitchFamily="34" charset="0"/>
              </a:rPr>
              <a:t>,</a:t>
            </a:r>
            <a:r>
              <a:rPr lang="zh-CN" altLang="zh-CN" sz="18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Arial" panose="020B0604020202020204" pitchFamily="34" charset="0"/>
              </a:rPr>
              <a:t>不加皴笔，只用水墨烘染，以破笔焦墨点苔，点得非常沉着利落，使整个大山气势更加空灵。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23012B0-AF8F-464C-9D3C-98B0B80E48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99" y="1122363"/>
            <a:ext cx="1991243" cy="413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51531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32104" y="1122362"/>
            <a:ext cx="6835896" cy="3093649"/>
          </a:xfrm>
        </p:spPr>
        <p:txBody>
          <a:bodyPr/>
          <a:lstStyle/>
          <a:p>
            <a:pPr indent="279400" algn="l">
              <a:spcAft>
                <a:spcPts val="1000"/>
              </a:spcAft>
            </a:pPr>
            <a:r>
              <a:rPr lang="en-US" altLang="zh-CN" sz="18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《寒林平野图》</a:t>
            </a:r>
            <a:r>
              <a:rPr lang="zh-CN" altLang="en-US" sz="18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李成（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919~967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），五代宋初画家。字咸熙。祖父于五代时避乱迁家营丘（今山东青州），故又称李营丘。擅画山水，师承荆浩、关仝，后师造化，自成一家。李成多画郊野平远旷阔之景，尤以画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平远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与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寒林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之景著称画史。</a:t>
            </a:r>
            <a:b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32EDA61-40CD-476F-A345-B08CB8A4D7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99" y="1122362"/>
            <a:ext cx="2098700" cy="4142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07072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85666" y="1122362"/>
            <a:ext cx="6682333" cy="3247213"/>
          </a:xfrm>
        </p:spPr>
        <p:txBody>
          <a:bodyPr/>
          <a:lstStyle/>
          <a:p>
            <a:pPr indent="279400" algn="l">
              <a:spcAft>
                <a:spcPts val="1000"/>
              </a:spcAft>
            </a:pPr>
            <a:r>
              <a:rPr lang="en-US" altLang="zh-CN" sz="1800" dirty="0"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zh-CN" sz="1800" dirty="0">
                <a:ea typeface="微软雅黑" panose="020B0503020204020204" pitchFamily="34" charset="-122"/>
                <a:cs typeface="Times New Roman" panose="02020603050405020304" pitchFamily="18" charset="0"/>
              </a:rPr>
              <a:t>《溪山行旅图》</a:t>
            </a:r>
            <a:r>
              <a:rPr lang="zh-CN" altLang="en-US" sz="1800" dirty="0"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范宽，（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950~1032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），宋代绘画大师，字中立，陕西华原（今陕西铜川耀州区）人，他性情宽厚，为人大度，不拘成礼，崇尚道家，喜欢饮酒，隐居在终南山中，终日与山林为伴，画山水始师李成，又师荆浩、关仝。</a:t>
            </a:r>
            <a:b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32D9E67-2EBB-4D26-8048-DC5A281883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99" y="1122363"/>
            <a:ext cx="2105679" cy="4125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84069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72292" y="1122363"/>
            <a:ext cx="5495707" cy="3638101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     </a:t>
            </a:r>
            <a:r>
              <a:rPr lang="zh-CN" altLang="zh-CN" sz="18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《雪景寒林图》</a:t>
            </a:r>
            <a:r>
              <a:rPr lang="zh-CN" altLang="zh-CN" sz="1800" dirty="0"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zh-CN" altLang="zh-CN" sz="18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纵</a:t>
            </a:r>
            <a:r>
              <a:rPr lang="en-US" altLang="zh-CN" sz="18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193</a:t>
            </a:r>
            <a:r>
              <a:rPr lang="zh-CN" altLang="zh-CN" sz="18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厘米，横</a:t>
            </a:r>
            <a:r>
              <a:rPr lang="en-US" altLang="zh-CN" sz="18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160.3</a:t>
            </a:r>
            <a:r>
              <a:rPr lang="zh-CN" altLang="zh-CN" sz="18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厘米，采用全景式构图，此图是三张绢左右拼合而成，可谓是巨制。范宽典型的构图及技法，绘群峰屏立，山势起伏，深谷寒柯间，萧寺掩映。近景处古木成林，流水从远处迂回而下。在皴擦烘染时，画家以坡石、山顶的空白，强调秦陇山川雪后之意。山头林木浓密，近岸处杂树成林，枝桠锐利，更为画幅増添了苍劲之感。从山脚的村庄，到山间的寺庙，再到山顶的灌木；从近景的树林，到中景的野桥，再到远景的矮山；高低远近都毫无遮拦地展现在你面前。站在这幅画面前仿佛一抬脚就能跨入画中，感受到雪天的寒意。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A4F805C-2040-4C00-89DF-E77D63783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3"/>
            <a:ext cx="3390027" cy="4147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64610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67298" y="1122363"/>
            <a:ext cx="6200702" cy="2884245"/>
          </a:xfrm>
        </p:spPr>
        <p:txBody>
          <a:bodyPr/>
          <a:lstStyle/>
          <a:p>
            <a:pPr indent="279400" algn="l"/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 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郭熙（约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1000~1090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年），北宋画家、绘画理论家。字淳夫，河阳温县（今河南孟县东）人。山水师法李成，山石创为状如卷云的皴笔，后人称为“卷云皴”。</a:t>
            </a:r>
            <a:b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zh-CN" sz="18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Tahoma" panose="020B0604030504040204" pitchFamily="34" charset="0"/>
              </a:rPr>
              <a:t>《早春图》：绢本设色，是郭熙的晚年之作，收藏于台北故宫博物院。主要景物都集中在了中轴线上，以全景式的高远、平远、深远进行了巧妙的结合。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51A7A49-F70C-4634-BD86-93EF474097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3"/>
            <a:ext cx="2847117" cy="413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79830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332464" y="1122362"/>
            <a:ext cx="1335536" cy="3282113"/>
          </a:xfrm>
        </p:spPr>
        <p:txBody>
          <a:bodyPr/>
          <a:lstStyle/>
          <a:p>
            <a:pPr>
              <a:spcAft>
                <a:spcPts val="1000"/>
              </a:spcAft>
            </a:pP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苏轼</a:t>
            </a:r>
            <a:b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《枯木怪石图》</a:t>
            </a:r>
            <a:b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F321F0B-2E0B-425C-9F14-D7C5B3A4F8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3"/>
            <a:ext cx="7738829" cy="413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72156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37098" y="1122362"/>
            <a:ext cx="6130901" cy="3156471"/>
          </a:xfrm>
        </p:spPr>
        <p:txBody>
          <a:bodyPr/>
          <a:lstStyle/>
          <a:p>
            <a:pPr indent="279400">
              <a:spcAft>
                <a:spcPts val="1000"/>
              </a:spcAft>
            </a:pPr>
            <a:r>
              <a: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《春山瑞松图》</a:t>
            </a:r>
            <a:r>
              <a:rPr lang="zh-CN" altLang="en-US" sz="18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米芾，号襄阳漫士、海岳外史等。曾官礼部员外郎，人称“米南宫”。因举止癫狂，又称“米癫”。能诗文，擅书画，精鉴别。子友仁，承其画法，自称“墨戏”，画史上称 “米氏云山”，并有“米派”之称。</a:t>
            </a:r>
            <a:b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B22A3E1-B185-4E19-ACE8-F8C786FB65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2"/>
            <a:ext cx="2876826" cy="413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24376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30412" y="1122363"/>
            <a:ext cx="5537588" cy="3128550"/>
          </a:xfrm>
        </p:spPr>
        <p:txBody>
          <a:bodyPr/>
          <a:lstStyle/>
          <a:p>
            <a:pPr indent="279400" algn="l">
              <a:spcAft>
                <a:spcPts val="10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米友仁，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(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公元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1086~1165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年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)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，字元晖，小名虎儿，晚年自号懒拙老人，米芾长子，世称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“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小米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”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。</a:t>
            </a:r>
            <a:b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r>
              <a:rPr lang="en-US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</a:t>
            </a:r>
            <a:r>
              <a:rPr lang="zh-CN" altLang="zh-CN" sz="18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《潇湘奇观图》是米友仁存世不多的作品之一，画面峰峦起伏</a:t>
            </a:r>
            <a:r>
              <a:rPr lang="en-US" altLang="zh-CN" sz="18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zh-CN" sz="18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云雾出没，层林被飘渺的烟霭笼罩，山石和树木都用水墨点成，浑然一体</a:t>
            </a:r>
            <a:r>
              <a:rPr lang="en-US" altLang="zh-CN" sz="18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zh-CN" sz="18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全然不觉线条及皴擦的痕迹。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1ED2346-31C3-49DE-B7D9-1542B110FF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2"/>
            <a:ext cx="3464240" cy="413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07199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80598" y="1122363"/>
            <a:ext cx="2187402" cy="3477558"/>
          </a:xfrm>
        </p:spPr>
        <p:txBody>
          <a:bodyPr>
            <a:normAutofit/>
          </a:bodyPr>
          <a:lstStyle/>
          <a:p>
            <a:pPr algn="l">
              <a:spcAft>
                <a:spcPts val="1000"/>
              </a:spcAft>
            </a:pPr>
            <a:r>
              <a:rPr lang="zh-CN" altLang="zh-CN" sz="1800" dirty="0">
                <a:solidFill>
                  <a:srgbClr val="000000"/>
                </a:solidFill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《渔村小雪图》</a:t>
            </a:r>
            <a:r>
              <a:rPr lang="zh-CN" altLang="en-US" sz="1800" dirty="0">
                <a:solidFill>
                  <a:srgbClr val="000000"/>
                </a:solidFill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（局部）：</a:t>
            </a:r>
            <a:r>
              <a:rPr lang="zh-CN" altLang="zh-CN" sz="1800" dirty="0">
                <a:solidFill>
                  <a:srgbClr val="000000"/>
                </a:solidFill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王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诜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，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字晋卿，太原）人，北宋画家。</a:t>
            </a:r>
            <a:b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376C78B-28D5-44EB-A70C-D197565361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3"/>
            <a:ext cx="6956598" cy="413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4170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BFFE103-14B2-4E2B-9DAA-3CD38CCD8C6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D20F105-425C-40FB-9211-4A258CE16A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3"/>
            <a:ext cx="8840602" cy="413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09089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201679" y="1122362"/>
            <a:ext cx="2466321" cy="4189533"/>
          </a:xfrm>
        </p:spPr>
        <p:txBody>
          <a:bodyPr/>
          <a:lstStyle/>
          <a:p>
            <a:pPr indent="279400" algn="l">
              <a:spcAft>
                <a:spcPts val="1000"/>
              </a:spcAft>
            </a:pPr>
            <a:r>
              <a:rPr lang="zh-CN" altLang="zh-CN" sz="1800" dirty="0">
                <a:ea typeface="微软雅黑" panose="020B0503020204020204" pitchFamily="34" charset="-122"/>
                <a:cs typeface="Times New Roman" panose="02020603050405020304" pitchFamily="18" charset="0"/>
              </a:rPr>
              <a:t>《千里江山图》</a:t>
            </a:r>
            <a:r>
              <a:rPr lang="zh-CN" altLang="en-US" sz="1800" dirty="0">
                <a:ea typeface="微软雅黑" panose="020B0503020204020204" pitchFamily="34" charset="-122"/>
                <a:cs typeface="Times New Roman" panose="02020603050405020304" pitchFamily="18" charset="0"/>
              </a:rPr>
              <a:t>（局部）：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王希孟（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1090~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？），北宋人，可以称得上中国绘画引史上仅有的以一张画而名垂千古的天才少年。然而史书中没有他的记载。</a:t>
            </a:r>
            <a:b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5EFB046-E3A3-4499-A1C6-C4EED9EFF7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2"/>
            <a:ext cx="6616700" cy="413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28346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37832" y="1122363"/>
            <a:ext cx="4630168" cy="3323994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>
                <a:ea typeface="微软雅黑" panose="020B0503020204020204" pitchFamily="34" charset="-122"/>
                <a:cs typeface="Times New Roman" panose="02020603050405020304" pitchFamily="18" charset="0"/>
              </a:rPr>
              <a:t>     </a:t>
            </a:r>
            <a:r>
              <a:rPr lang="zh-CN" altLang="zh-CN" sz="1800" dirty="0">
                <a:ea typeface="微软雅黑" panose="020B0503020204020204" pitchFamily="34" charset="-122"/>
                <a:cs typeface="Times New Roman" panose="02020603050405020304" pitchFamily="18" charset="0"/>
              </a:rPr>
              <a:t>《千里江山图》</a:t>
            </a:r>
            <a:r>
              <a:rPr lang="zh-CN" altLang="en-US" sz="1800" dirty="0">
                <a:ea typeface="微软雅黑" panose="020B0503020204020204" pitchFamily="34" charset="-122"/>
                <a:cs typeface="Times New Roman" panose="02020603050405020304" pitchFamily="18" charset="0"/>
              </a:rPr>
              <a:t>（局部）：</a:t>
            </a:r>
            <a:r>
              <a:rPr lang="zh-CN" altLang="zh-CN" sz="1800" dirty="0"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绢本设色，纵</a:t>
            </a:r>
            <a:r>
              <a:rPr lang="en-US" altLang="zh-CN" sz="1800" dirty="0"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51.5</a:t>
            </a:r>
            <a:r>
              <a:rPr lang="zh-CN" altLang="zh-CN" sz="1800" dirty="0"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厘米，横</a:t>
            </a:r>
            <a:r>
              <a:rPr lang="en-US" altLang="zh-CN" sz="1800" dirty="0"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1191.5</a:t>
            </a:r>
            <a:r>
              <a:rPr lang="zh-CN" altLang="zh-CN" sz="1800" dirty="0"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厘米</a:t>
            </a:r>
            <a:r>
              <a:rPr lang="zh-CN" altLang="zh-CN" sz="18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，画卷全面继承了隋唐以来青绿山水的表现手法，突出石青石绿的厚重，苍翠效果，使画面爽朗富丽。水、天、树、石间，用掺粉加赭的色泽渲染。用勾勒画轮廓，也间以没骨法画树干，用皴点画山坡，丰富了青绿山水的表现力。</a:t>
            </a:r>
            <a:endParaRPr lang="zh-CN" altLang="en-US" sz="18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45E94CC-CC94-45D8-A33B-18F1FD7B64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3"/>
            <a:ext cx="4178292" cy="413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641291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39524" y="1122363"/>
            <a:ext cx="5928476" cy="3498498"/>
          </a:xfrm>
        </p:spPr>
        <p:txBody>
          <a:bodyPr/>
          <a:lstStyle/>
          <a:p>
            <a:pPr indent="279400" algn="l">
              <a:spcAft>
                <a:spcPts val="1000"/>
              </a:spcAft>
            </a:pPr>
            <a:r>
              <a:rPr lang="zh-CN" altLang="zh-CN" sz="1800" dirty="0">
                <a:ea typeface="微软雅黑" panose="020B0503020204020204" pitchFamily="34" charset="-122"/>
                <a:cs typeface="Times New Roman" panose="02020603050405020304" pitchFamily="18" charset="0"/>
              </a:rPr>
              <a:t>《万壑松风图》</a:t>
            </a:r>
            <a:r>
              <a:rPr lang="zh-CN" altLang="en-US" sz="1800" dirty="0"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李唐（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1066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~1150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年）宇欷古。河阳三城（今河南孟县）人，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南宋大画家。南宋初至临安，为画院待诏，工山水人物，尤擅画牛，与刘松年、马远、夏圭合称南宋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“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四大画家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”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。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“斧劈皴”成熟于李唐，“大斧劈皴”更是李唐的独创。</a:t>
            </a:r>
            <a:b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06D7CA5-935B-4C7E-89E7-DBC2724AB9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3"/>
            <a:ext cx="3141012" cy="413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079237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4632" y="1122362"/>
            <a:ext cx="2283368" cy="3805625"/>
          </a:xfrm>
        </p:spPr>
        <p:txBody>
          <a:bodyPr/>
          <a:lstStyle/>
          <a:p>
            <a:pPr indent="279400" algn="l">
              <a:spcAft>
                <a:spcPts val="1000"/>
              </a:spcAft>
            </a:pPr>
            <a:r>
              <a:rPr lang="en-US" altLang="zh-CN" sz="18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《四景山水图》</a:t>
            </a:r>
            <a:r>
              <a:rPr lang="zh-CN" altLang="en-US" sz="18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（之一）：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刘松年，南宋画家。工山水、人物、界画，师承李唐，画风笔精墨妙，清丽严谨，设色典雅，界画工致。</a:t>
            </a:r>
            <a:b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DC84370-4762-4887-B084-3F320F0224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3"/>
            <a:ext cx="6860632" cy="413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718329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34528" y="1122362"/>
            <a:ext cx="6633472" cy="4538542"/>
          </a:xfrm>
        </p:spPr>
        <p:txBody>
          <a:bodyPr>
            <a:normAutofit/>
          </a:bodyPr>
          <a:lstStyle/>
          <a:p>
            <a:pPr indent="279400" algn="l">
              <a:spcAft>
                <a:spcPts val="10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 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马远，南宋画家。擅画山水、人物、花鸟，山水取法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李唐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。楼阁界画精工，且加衬染。喜作边角小景，世称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“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马一角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”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。存世作品有《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踏歌图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》《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水图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》等。</a:t>
            </a:r>
            <a:b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r>
              <a:rPr lang="en-US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踏歌图》：此图近处田垅溪桥，巨石踞于左边一角，疏柳翠竹掩映，有几位老农边歌边舞于垅上。中段空白，云烟迷漫，似乎山谷中还有蒙蒙细雨。远处奇峰对峙，宫阙隐现，朝霞一抹。整个气氛欢快、清旷，形象地表达了“丰年人乐业，垅上踏歌行”的诗意。踏歌是民间一种不拘程式的娱乐形式，用足蹬踏而作歌之谓。</a:t>
            </a:r>
            <a:b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r>
              <a:rPr lang="en-US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他用简括的线条，清秀的色彩，巧妙地把山环水抱的复杂景物画得远近分明，图中没有花草的陪衬，却表现出愉快的春山环境。远山奇峭，近石方硬，树木多姿，云雾掩映中显出辽远的空间和光的感觉，具有清旷秀劲的特殊风格。</a:t>
            </a:r>
            <a:b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8594EAC-4709-4854-A837-77BEFA2A6F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3"/>
            <a:ext cx="2354697" cy="4135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403672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145C445-F6C7-4886-A199-E807408778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72812" y="1549594"/>
            <a:ext cx="9130040" cy="4627369"/>
          </a:xfrm>
        </p:spPr>
        <p:txBody>
          <a:bodyPr/>
          <a:lstStyle/>
          <a:p>
            <a:pPr indent="279400">
              <a:spcAft>
                <a:spcPts val="1000"/>
              </a:spcAft>
            </a:pP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夏圭（生卒年不详），字禹玉，临安（今浙江杭州）人，南宋绘画大师。早年画人物，后来以山水著称。他与马远同时，号称“马夏”。传世作品有《溪山清远图》等。</a:t>
            </a:r>
            <a:endParaRPr lang="zh-CN" altLang="zh-CN" sz="1800" dirty="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79400">
              <a:spcAft>
                <a:spcPts val="1000"/>
              </a:spcAft>
            </a:pPr>
            <a: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《溪山清远图》</a:t>
            </a:r>
            <a:r>
              <a:rPr lang="zh-CN" altLang="en-US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（局部）</a:t>
            </a:r>
            <a: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是夏圭的传世佳作，纸本长卷，墨色，纵</a:t>
            </a:r>
            <a:r>
              <a:rPr lang="en-US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46.5</a:t>
            </a:r>
            <a: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厘米，横</a:t>
            </a:r>
            <a:r>
              <a:rPr lang="en-US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889.1</a:t>
            </a:r>
            <a: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厘米。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南宋表现水这一主题的佳品。此长卷由十张纸接成，画幅内景物变换繁多，山冈巨石、峭立危岩丛林茂树、小桥流水、楼阁村舍应有尽有，江面云雾弥漫，渔舟隐现，一派溪山无尽之壮景，高远与平远、深山与阔水紧密相接，气脉通连，空灵疏秀，是山水图中鸿篇巨制。</a:t>
            </a:r>
            <a: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山石用秃笔中锋勾廓，凝重而爽利，顺势以侧锋皴以大、小斧劈皴，间以刮铁皴、钉头鼠尾皴等，再加点，笔虽简而变化多端。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2249344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BFFE103-14B2-4E2B-9DAA-3CD38CCD8C6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E805F49-B8BF-4739-BC82-9747263E94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5880" y="1122363"/>
            <a:ext cx="9065097" cy="413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436126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BFFE103-14B2-4E2B-9DAA-3CD38CCD8C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53336"/>
            <a:ext cx="9144000" cy="804463"/>
          </a:xfrm>
        </p:spPr>
        <p:txBody>
          <a:bodyPr/>
          <a:lstStyle/>
          <a:p>
            <a:pPr>
              <a:spcAft>
                <a:spcPts val="1000"/>
              </a:spcAft>
            </a:pPr>
            <a:r>
              <a:rPr lang="zh-CN" altLang="zh-CN" sz="1800" dirty="0"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《鹊华秋色图》</a:t>
            </a:r>
            <a:r>
              <a:rPr lang="zh-CN" altLang="en-US" sz="1800" dirty="0"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赵孟頫（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1254~1322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），字子昂，号松雪道人。</a:t>
            </a:r>
            <a:endParaRPr lang="zh-CN" altLang="zh-CN" sz="1800" dirty="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BCF8E2F-6CA8-425E-AD4F-F44E27F260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99" y="1122363"/>
            <a:ext cx="9179549" cy="2849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156342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723352" y="1122363"/>
            <a:ext cx="944647" cy="3379836"/>
          </a:xfrm>
        </p:spPr>
        <p:txBody>
          <a:bodyPr/>
          <a:lstStyle/>
          <a:p>
            <a:pPr>
              <a:spcAft>
                <a:spcPts val="1000"/>
              </a:spcAft>
            </a:pPr>
            <a: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黄公望</a:t>
            </a:r>
            <a:r>
              <a:rPr lang="zh-CN" altLang="en-US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b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《富春山居图》</a:t>
            </a:r>
            <a:b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67D6281-1B62-47C5-BA1C-3E978C9F9A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3"/>
            <a:ext cx="8199353" cy="4146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754979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06608" y="1122362"/>
            <a:ext cx="6051792" cy="3379835"/>
          </a:xfrm>
        </p:spPr>
        <p:txBody>
          <a:bodyPr/>
          <a:lstStyle/>
          <a:p>
            <a:pPr indent="279400" algn="l">
              <a:spcAft>
                <a:spcPts val="1000"/>
              </a:spcAft>
            </a:pPr>
            <a:r>
              <a:rPr lang="en-US" altLang="zh-CN" sz="1800" dirty="0"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zh-CN" sz="1800" dirty="0"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渔父图》</a:t>
            </a:r>
            <a:r>
              <a:rPr lang="zh-CN" altLang="en-US" sz="18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吴镇（</a:t>
            </a:r>
            <a:r>
              <a:rPr lang="en-US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1280~1354</a:t>
            </a:r>
            <a: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），中国元代画家，字仲圭，号梅花道人、梅沙弥等，嘉兴魏塘桥人。吴镇性孤介，一生清贫，曾在村塾教书、并卖卜于武林等地。</a:t>
            </a:r>
            <a:b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CCB19E3-B9E9-485C-B2FB-2E48A5D59C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3"/>
            <a:ext cx="2343005" cy="4176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4942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CEFA536-6FFB-4F29-9E55-C0CAB27E83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52310" y="1825625"/>
            <a:ext cx="7433864" cy="4351338"/>
          </a:xfrm>
        </p:spPr>
        <p:txBody>
          <a:bodyPr/>
          <a:lstStyle/>
          <a:p>
            <a:pPr indent="279400" algn="just"/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吴道子（约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686~760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前后），唐代画家。他首创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“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莼菜描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”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，往往墨骨数笔，便横绝千里，所写衣褶，有飘举之势，人称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“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吴带当风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”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。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zh-CN" sz="1800" dirty="0"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《送子天王图》是最能体现吴道子画风的经典之作，已经散佚海外，为日本大坂市立美术馆所收藏。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6999279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85520" y="1122362"/>
            <a:ext cx="6407781" cy="3379835"/>
          </a:xfrm>
        </p:spPr>
        <p:txBody>
          <a:bodyPr/>
          <a:lstStyle/>
          <a:p>
            <a:pPr indent="279400">
              <a:spcAft>
                <a:spcPts val="1000"/>
              </a:spcAft>
            </a:pPr>
            <a:r>
              <a:rPr lang="en-US" altLang="zh-CN" sz="1800" dirty="0"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zh-CN" sz="1800" dirty="0">
                <a:ea typeface="微软雅黑" panose="020B0503020204020204" pitchFamily="34" charset="-122"/>
                <a:cs typeface="Times New Roman" panose="02020603050405020304" pitchFamily="18" charset="0"/>
              </a:rPr>
              <a:t>《虞山林壑图》</a:t>
            </a:r>
            <a:r>
              <a:rPr lang="zh-CN" altLang="en-US" sz="1800" dirty="0"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倪瓒，元代画家、诗人。初名珽，字泰宇，后字元镇，号云林子、荆蛮民、幻霞子等。倪瓒擅画山水、墨竹，师法董源，受赵孟頫影响。早年画风清润，晚年变法，平淡天真。疏林坡岸，幽秀旷逸，笔简意远，惜墨如金。以侧锋干笔作皴，名为“折带皴”。</a:t>
            </a:r>
            <a:b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9B0A2A1-E14D-4848-B84D-F18D5A9646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99" y="1122363"/>
            <a:ext cx="1610089" cy="4158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49565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78247" y="1122363"/>
            <a:ext cx="7350102" cy="3575280"/>
          </a:xfrm>
        </p:spPr>
        <p:txBody>
          <a:bodyPr/>
          <a:lstStyle/>
          <a:p>
            <a:pPr indent="279400" algn="l">
              <a:spcAft>
                <a:spcPts val="1000"/>
              </a:spcAft>
            </a:pPr>
            <a:r>
              <a:rPr lang="zh-CN" altLang="zh-CN" sz="1800" dirty="0">
                <a:ea typeface="微软雅黑" panose="020B0503020204020204" pitchFamily="34" charset="-122"/>
                <a:cs typeface="Times New Roman" panose="02020603050405020304" pitchFamily="18" charset="0"/>
              </a:rPr>
              <a:t>《青卞隐居图》：</a:t>
            </a:r>
            <a:r>
              <a:rPr lang="en-US" altLang="zh-CN" sz="18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 </a:t>
            </a:r>
            <a:r>
              <a: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纵</a:t>
            </a:r>
            <a:r>
              <a:rPr lang="en-US" altLang="zh-CN" sz="18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140.6</a:t>
            </a:r>
            <a:r>
              <a: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厘米，横</a:t>
            </a:r>
            <a:r>
              <a:rPr lang="en-US" altLang="zh-CN" sz="18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42.2</a:t>
            </a:r>
            <a:r>
              <a: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厘米，纸本，水墨。</a:t>
            </a:r>
            <a: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王蒙（</a:t>
            </a:r>
            <a:r>
              <a:rPr lang="en-US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1308~1385</a:t>
            </a:r>
            <a: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），字叔明，自号黄鹤山樵，浙江湖州人。王蒙自幼受外祖父赵孟頫的影响，喜好绘画，后来得到黄公望的指教，又常与倪瓒等人切磋，发明了解索皴画法，善用渴墨苔点，表现林峦繁茂苍茫的气氛。</a:t>
            </a:r>
            <a:b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E348F00-E26A-48C6-A4E4-FA5E96EA84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096187"/>
            <a:ext cx="1205240" cy="415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346213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87718" y="1122362"/>
            <a:ext cx="2480281" cy="3854487"/>
          </a:xfrm>
        </p:spPr>
        <p:txBody>
          <a:bodyPr>
            <a:normAutofit/>
          </a:bodyPr>
          <a:lstStyle/>
          <a:p>
            <a:pPr indent="279400" algn="l"/>
            <a:r>
              <a:rPr lang="en-US" altLang="zh-CN" sz="1800" dirty="0"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lang="zh-CN" altLang="zh-CN" sz="1800" dirty="0"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《华山图》</a:t>
            </a:r>
            <a:r>
              <a:rPr lang="zh-CN" altLang="en-US" sz="1800" dirty="0"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王履（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1332~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？）字安道，号奋翁，又号畸叟，明代画家、医学家。其精诗文，工绘事，医术精湛；山水取法马远、夏圭，笔墨劲秀。</a:t>
            </a:r>
            <a:b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zh-CN" altLang="zh-CN" sz="1800" dirty="0"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《华山图》册共计图四十幅。他在《重为华山图序》中云：“吾师心，心师目，目师华山”的创作方法，充分表露了自己的艺术观。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812D419-AF57-4BDC-AF7D-173FC16755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99" y="1115218"/>
            <a:ext cx="6547183" cy="4142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971485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04182" y="1122363"/>
            <a:ext cx="6863817" cy="3386816"/>
          </a:xfrm>
        </p:spPr>
        <p:txBody>
          <a:bodyPr/>
          <a:lstStyle/>
          <a:p>
            <a:pPr indent="279400" algn="l"/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 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戴进（公元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1389~1462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），字文进，又字文节，号静庵，又号玉泉山人，浙江钱塘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(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今杭州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)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人。山水师法马远、夏圭，中年犹守陈法，晚年纵逸出蹊径，卓然一家，浙派创始人。</a:t>
            </a:r>
            <a:b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zh-CN" sz="18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《春游晚归》：</a:t>
            </a:r>
            <a:r>
              <a:rPr lang="zh-CN" altLang="zh-CN" sz="1800" dirty="0"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左下角的前景，画一座庭院，伸出墙外的树枝、路边红色的桃花，都透露出“春天”的气息。一名士人正在敲着门，庭院中有个仆人提着灯笼前来应门，显示着春游主人“晚归”的诗意。中景的田野小径上，两个农人扛着锄头回家，远处农舍的空地上，有个农妇正在喂食家禽，人物虽小，显示出画家对细节的用心描写。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9918343-4901-4F4E-B7BA-4E8ABBC2C7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3"/>
            <a:ext cx="2056818" cy="4149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6938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90516" y="1122362"/>
            <a:ext cx="6277484" cy="4440819"/>
          </a:xfrm>
        </p:spPr>
        <p:txBody>
          <a:bodyPr>
            <a:normAutofit/>
          </a:bodyPr>
          <a:lstStyle/>
          <a:p>
            <a:pPr indent="279400" algn="l"/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 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吴伟（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1459~1508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），明代著名画家，字次翁，号小仙。江夏（今湖北武汉）人。善画水墨写意、人物、山水。吴伟是戴进之后的“浙派”名将，号“江夏派”。</a:t>
            </a:r>
            <a:b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《江山渔乐图》：表现的是江南的秀色和渔民生活。湖边高树坡石，中远景山湾盘曲蜿蜒，峰峦层叠，云气迷蒙，水天相接。江边停有许多渔艇。渔民有的在备炊，有的在闲谈。江中还有不少渔民或在下网，或在收船。渔民均粗衣短衫，满面风霜，形象纯朴，具有浓郁的生活气息。此图画法从南宋院体马远、夏圭一路变化而来，山石作斧劈皴，连皴带染，笔墨奔放，纵横挥洒，但比之马、夏的刚硬静穆，则略显柔软骚动。</a:t>
            </a:r>
            <a:b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D3FAEDD-A2B2-473C-B5BE-72B558D2FF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2"/>
            <a:ext cx="2756958" cy="413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587354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27548" y="1122362"/>
            <a:ext cx="6640452" cy="3512459"/>
          </a:xfrm>
        </p:spPr>
        <p:txBody>
          <a:bodyPr/>
          <a:lstStyle/>
          <a:p>
            <a:pPr indent="279400" algn="l"/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 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沈周（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1427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～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1509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年）明代画家。字启南，号石田，晚号白石翁。长州（今江苏吴县）人。吴门画派的代表人物。</a:t>
            </a:r>
            <a:b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《庐山高图》是沈周为他的老师陈宽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70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岁生日祝寿，凭借想象而创作的一幅国画精品。时年沈周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41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岁。现藏于中国台北故宫博物院。</a:t>
            </a:r>
            <a:b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A6C5A48-CFEF-4120-89C0-48300994C8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99" y="1122363"/>
            <a:ext cx="2161521" cy="4104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364794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BFFE103-14B2-4E2B-9DAA-3CD38CCD8C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613881"/>
            <a:ext cx="9144000" cy="643918"/>
          </a:xfrm>
        </p:spPr>
        <p:txBody>
          <a:bodyPr>
            <a:normAutofit/>
          </a:bodyPr>
          <a:lstStyle/>
          <a:p>
            <a:pPr>
              <a:spcAft>
                <a:spcPts val="1000"/>
              </a:spcAft>
            </a:pPr>
            <a:r>
              <a:rPr lang="zh-CN" altLang="zh-CN" sz="1800" dirty="0">
                <a:solidFill>
                  <a:srgbClr val="000000"/>
                </a:solidFill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《事茗图》</a:t>
            </a:r>
            <a:r>
              <a:rPr lang="zh-CN" altLang="en-US" sz="1800" dirty="0">
                <a:solidFill>
                  <a:srgbClr val="000000"/>
                </a:solidFill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唐寅（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1470~1523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），字伯虎，一字子畏，号六如居士、桃花庵主等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B23495F-42F0-4CF0-AEED-ADB27121CD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99" y="1122363"/>
            <a:ext cx="9143197" cy="3358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417559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99334" y="1122363"/>
            <a:ext cx="7268666" cy="4545522"/>
          </a:xfrm>
        </p:spPr>
        <p:txBody>
          <a:bodyPr>
            <a:normAutofit/>
          </a:bodyPr>
          <a:lstStyle/>
          <a:p>
            <a:pPr indent="279400" algn="l"/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 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仇英，字实父，号十洲，太仓（今江苏太仓）人。师周臣，工山水、人物、仕女。仇英是明代院派代表性画家， “明四家”之一。临摹基础极深，不拘一家一派。</a:t>
            </a:r>
            <a:b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《桃源仙境图》全画以竖幅高远章法，分三层叠进，近景为深壑、小桥、流水，桥上有童子捧瓯而过。板桥过处，青草铺地，另一童子携食盒亢于岸头。隔小溪为山洞，内有钟乳石悬壁，有泉淌漾而出，洞口水边有一位仙者弹琴，两位仙者于旁静听，传神入微。仙者傍依的山根岩石间，有山桃杂卉伴卧松而开放，古松自右岸斜坡横卧于洞顶，松皮龙壳，青藤盘绕，与左岸山岩之山桃相呼应，境界超逸，非神仙之属，又怎能到这里生存！这是作品的主题部分。洞顶清霭虚掩处，有小路自云中显现，绕过山梁及松林，琼阁高筑与松柏相辉映，山涧有清泉，挟乱石而流泻，涧边杂卉仙草益发，石上小亭别具，山间浮云缭绕，斜晖之中，几组远山，一派云海，更使画面境界无尽。</a:t>
            </a:r>
            <a:b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13D526A-AB15-43E4-B157-EEBD15550D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3"/>
            <a:ext cx="1575188" cy="4130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672925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80672" y="1122363"/>
            <a:ext cx="7387327" cy="3205332"/>
          </a:xfrm>
        </p:spPr>
        <p:txBody>
          <a:bodyPr/>
          <a:lstStyle/>
          <a:p>
            <a:pPr indent="279400" algn="l"/>
            <a:r>
              <a:rPr lang="en-US" altLang="zh-CN" sz="1800" dirty="0"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lang="zh-CN" altLang="zh-CN" sz="1800" dirty="0">
                <a:ea typeface="微软雅黑" panose="020B0503020204020204" pitchFamily="34" charset="-122"/>
                <a:cs typeface="Times New Roman" panose="02020603050405020304" pitchFamily="18" charset="0"/>
              </a:rPr>
              <a:t>《松壑飞泉》</a:t>
            </a:r>
            <a:r>
              <a:rPr lang="zh-CN" altLang="en-US" sz="1800" dirty="0"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文征明，原名壁，字徵明，长州（今江苏苏州）人。明代著名画家、书法家、文学家，吴门画派代表人物。在他的带领下，“吴派”逐渐取代宫廷绘画和“浙派”的地位。</a:t>
            </a:r>
            <a:b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55C613F-0DE6-4074-8A07-A343985B91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3246" y="1122363"/>
            <a:ext cx="1437477" cy="4122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89568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13734" y="1122362"/>
            <a:ext cx="6354266" cy="3317015"/>
          </a:xfrm>
        </p:spPr>
        <p:txBody>
          <a:bodyPr/>
          <a:lstStyle/>
          <a:p>
            <a:pPr>
              <a:spcAft>
                <a:spcPts val="1000"/>
              </a:spcAft>
            </a:pPr>
            <a:r>
              <a:rPr lang="zh-CN" altLang="zh-CN" sz="1800" kern="1800" dirty="0"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《秋兴八景图》</a:t>
            </a:r>
            <a:r>
              <a:rPr lang="zh-CN" altLang="en-US" sz="1800" kern="1800" dirty="0">
                <a:latin typeface="Tahoma" panose="020B060403050404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（之一）：</a:t>
            </a:r>
            <a: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董其昌</a:t>
            </a:r>
            <a:r>
              <a:rPr lang="zh-CN" altLang="en-US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“华亭派”的主要代表。</a:t>
            </a:r>
            <a:b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b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99EAF10-5579-4E06-94AB-6BFA22050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99" y="1122363"/>
            <a:ext cx="2461667" cy="4152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0427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EDE86A00-931E-4211-88DF-A2296EDA8A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4081" y="1122363"/>
            <a:ext cx="8283838" cy="413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534703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52604" y="1122362"/>
            <a:ext cx="7715395" cy="3742803"/>
          </a:xfrm>
        </p:spPr>
        <p:txBody>
          <a:bodyPr>
            <a:normAutofit/>
          </a:bodyPr>
          <a:lstStyle/>
          <a:p>
            <a:pPr indent="279400" algn="l"/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 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蓝瑛（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1585~1664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）明代杰出画家。字田叔，人物画像号蝶叟，晚号石头陀、山公、西湖研民。又号东郭老农，是浙派后期代表画家之一。工书善画，长于山水、花鸟、梅竹，尤以山水著名。</a:t>
            </a:r>
            <a:b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《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 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白云红树图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 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》：画中山石不加勾勒，直接用石青、石绿，多种颜料渲染，山脚用赭石相接，用汁青和花青染出石面的向背关系。树木的轮廓略加勾勒，在敷色渲染之外略加皴擦。树木的枝叶工整细致，有宋画的风致。白云以花青和白粉晕染而成。蓝瑛的没骨重彩，色彩明丽，色彩对比明快，具有一种装饰美感。</a:t>
            </a:r>
            <a:b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CD0B727-D214-4064-9D9C-4861E2B0DF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3"/>
            <a:ext cx="1051676" cy="4153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539230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43640" y="1122362"/>
            <a:ext cx="7024360" cy="4151585"/>
          </a:xfrm>
        </p:spPr>
        <p:txBody>
          <a:bodyPr>
            <a:normAutofit/>
          </a:bodyPr>
          <a:lstStyle/>
          <a:p>
            <a:pPr indent="279400" algn="l"/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 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王时敏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(1592~1680)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明末清初书画家。宇逊之，号烟客、西庐老人，太仓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(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今属江苏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)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人。善长画山水，以黄公望、倪瓒为宗。</a:t>
            </a:r>
            <a:b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《南山积翠图》：绢本设色，纵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147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厘米，横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66.4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厘米。该作品按远、中、近三景均采用大量的笔墨描绘。画作尺幅虽大，用笔却毫不松懈。尤其是中景，刻画得更为精谨。草木繁茂、山势蜿蜒，却丝毫没有迫塞感。山体曲折、盘桓，观者置身画中，沿山间小路仿佛可以直达无人之境。画面布置有序，层次井然，笔墨清隽秀润，沉静淡雅，毫无躁气，具有温厚而博大之美。</a:t>
            </a:r>
            <a:b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2AE35CB-E90B-4328-B1B8-AAEEC75C8C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99" y="1122363"/>
            <a:ext cx="1882315" cy="4151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090305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39230" y="1122363"/>
            <a:ext cx="6528769" cy="2387600"/>
          </a:xfrm>
        </p:spPr>
        <p:txBody>
          <a:bodyPr/>
          <a:lstStyle/>
          <a:p>
            <a:r>
              <a: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en-US" altLang="zh-CN" sz="18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 </a:t>
            </a:r>
            <a:r>
              <a: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仿赵孟頫山水轴》</a:t>
            </a:r>
            <a:r>
              <a:rPr lang="zh-CN" altLang="en-US" sz="18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王鉴</a:t>
            </a:r>
            <a:r>
              <a:rPr lang="zh-CN" altLang="zh-CN" sz="18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18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1598</a:t>
            </a:r>
            <a:r>
              <a:rPr lang="zh-CN" altLang="zh-CN" sz="18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18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~1677</a:t>
            </a:r>
            <a:r>
              <a:rPr lang="zh-CN" altLang="zh-CN" sz="18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年），中国明末清初画家。字元照、圆照，号湘碧、染香庵主。江苏太仓人，擅山水。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679B372-7C9D-40F6-9EA3-5D52EEE90A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99" y="1122363"/>
            <a:ext cx="2384885" cy="4117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011557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57746" y="1122362"/>
            <a:ext cx="6710253" cy="3889387"/>
          </a:xfrm>
        </p:spPr>
        <p:txBody>
          <a:bodyPr>
            <a:normAutofit/>
          </a:bodyPr>
          <a:lstStyle/>
          <a:p>
            <a:pPr indent="279400" algn="l"/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 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王翚 ，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(1632~1717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年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)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，清代画家。字石谷，号耕烟散人、清晖老人等，江苏常熟人。师王鉴、王时敏等。弟子众多，形成了“虞山派”。</a:t>
            </a:r>
            <a:b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《草堂碧泉图》绘山岭巍峨秀丽，巨崖险峻。远处峰嶂矗立，云风环绕。群山深处，庙宇掩映其中，增添神秘之感。近处，松柏挺秀，水榭亭台临水而建，拾阶而上，可一览山水之景，环境十分优美。图中人物不多，却处处点题。如水榭中一人静坐案旁，一小童侧身张望，动态鲜明，栩栩如生。</a:t>
            </a:r>
            <a:b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B8F77F4-391D-4BB4-A0FF-6697A41BC4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99" y="1122363"/>
            <a:ext cx="2280183" cy="4146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636440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6000" y="1122363"/>
            <a:ext cx="4572000" cy="3679982"/>
          </a:xfrm>
        </p:spPr>
        <p:txBody>
          <a:bodyPr/>
          <a:lstStyle/>
          <a:p>
            <a:pPr indent="279400" algn="l"/>
            <a:r>
              <a:rPr lang="en-US" altLang="zh-CN" sz="18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《卢鸿草堂十志图》</a:t>
            </a:r>
            <a:r>
              <a:rPr lang="zh-CN" altLang="en-US" sz="18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王原祁，字茂京，号麓台、石师道人，江苏太仓人，清初画坛领袖王时敏之孙。“清初四王”之一。他领袖群伦，影响后世，形成娄东派。致力于摹古，形式变化丰富，但缺乏生活气息和真实感受。</a:t>
            </a:r>
            <a:b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7DF82BD-6D69-4347-B399-585C8CBCD7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2"/>
            <a:ext cx="4276043" cy="413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841792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39298" y="1122362"/>
            <a:ext cx="1628702" cy="3247213"/>
          </a:xfrm>
        </p:spPr>
        <p:txBody>
          <a:bodyPr/>
          <a:lstStyle/>
          <a:p>
            <a:pPr>
              <a:spcAft>
                <a:spcPts val="1000"/>
              </a:spcAft>
            </a:pPr>
            <a: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龚贤</a:t>
            </a:r>
            <a:b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r>
              <a:rPr lang="zh-CN" altLang="zh-CN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《千岩万壑图》</a:t>
            </a:r>
            <a:br>
              <a:rPr lang="zh-CN" altLang="zh-CN" sz="1800" dirty="0">
                <a:effectLst/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141D026-51A9-4A25-AA39-877E3B7450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2"/>
            <a:ext cx="7423108" cy="413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563629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13294" y="1122362"/>
            <a:ext cx="7254705" cy="3261173"/>
          </a:xfrm>
        </p:spPr>
        <p:txBody>
          <a:bodyPr/>
          <a:lstStyle/>
          <a:p>
            <a:pPr indent="279400" algn="l"/>
            <a:r>
              <a:rPr lang="en-US" altLang="zh-CN" sz="18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《天都峰图轴》</a:t>
            </a:r>
            <a:r>
              <a:rPr lang="zh-CN" altLang="en-US" sz="18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弘 仁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(1610~1664)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，清画家。俗姓江，名韬，字六奇。明亡后于福建武夷山出家为僧，字渐江，号梅花古衲。安徽歙县人。为清初四画僧之一。擅画山水，为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"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新安画派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"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创始人。</a:t>
            </a:r>
            <a:b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61F404C-8037-4E42-9EEE-5990D738D7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3"/>
            <a:ext cx="1351823" cy="4133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718897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08738" y="1122362"/>
            <a:ext cx="7059261" cy="3903347"/>
          </a:xfrm>
        </p:spPr>
        <p:txBody>
          <a:bodyPr>
            <a:normAutofit/>
          </a:bodyPr>
          <a:lstStyle/>
          <a:p>
            <a:pPr indent="279400" algn="l"/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 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髡残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(1612~1692)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，本姓刘，出家为僧后名髡残，字介丘，号石溪、白秃、石道人、残道者。湖广武陵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(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今湖南常德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)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人。与石涛合称“二石”。</a:t>
            </a:r>
            <a:b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《残苍翠凌天图》是清四僧画家髡残的设色山水代表作，笔墨沉着，山石树木用浓墨描写，先以湿笔淡墨而后以干笔深墨层层皴擦，苍茫浑厚。又以赭色勾染，焦墨点苔，远山峰顶，以少许花青勾皴，山势层峦重叠，顾盼、朝揖、宾主、向背分明。间以烟云迂回其间，使全图密而不塞，意境深幽，峰峦浑厚，笔墨苍茫。前景树石之后一片轻岚，空灵静寂，是全图的精神所在，不仅衬托着前景松树的兀立，也为图中的中心人物的安置创造了一种静谧的气氛。</a:t>
            </a:r>
            <a:b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5C210B1-0A97-49B1-918F-623A6D9499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3"/>
            <a:ext cx="1924195" cy="4127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793236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09764" y="1122362"/>
            <a:ext cx="4958235" cy="3121571"/>
          </a:xfrm>
        </p:spPr>
        <p:txBody>
          <a:bodyPr/>
          <a:lstStyle/>
          <a:p>
            <a:pPr indent="279400"/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朱耷（约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1626~1705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），即八大山人，为明太祖朱元璋的第十六子宁献王朱权九世孙，清初画坛“四僧”之一。</a:t>
            </a:r>
            <a:b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zh-CN" altLang="zh-CN" sz="1800" dirty="0"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这件《双松图》是八大山人的典型个性图式。两棵苍松如龙腾空，交错穿插，坡石错落，虚实相生。背后大片空白，远处浓淡数点似浮出云雾的山头。作品清空灵变，一片化机。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41E8D33-63A3-4B87-A539-4AE7221DA7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3"/>
            <a:ext cx="4017094" cy="413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98072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24E07-472F-4C02-893E-4A498DB23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67004" y="1122362"/>
            <a:ext cx="6800995" cy="3847507"/>
          </a:xfrm>
        </p:spPr>
        <p:txBody>
          <a:bodyPr/>
          <a:lstStyle/>
          <a:p>
            <a:pPr indent="279400" algn="l"/>
            <a:r>
              <a:rPr lang="en-US" altLang="zh-CN" sz="1800" dirty="0"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lang="zh-CN" altLang="zh-CN" sz="1800" dirty="0"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《松荫研读图》</a:t>
            </a:r>
            <a:r>
              <a:rPr lang="zh-CN" altLang="en-US" sz="1800" dirty="0"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石涛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(1641~1707)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，清初画家。原姓朱，名若极，小字阿长，号大涤子、清湘野人等，晚号瞎尊者，自称苦瓜和尚、济山僧、石道人。法名原济，亦作元济。石涛是其常用号。</a:t>
            </a:r>
            <a:b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石涛在扬州提出“笔墨当随时代”、“无法而法”的口号，震动画坛。他遍游名山、“搜遍奇峰打草稿”的经历，形成了自己苍郁恣肆的独特风格。石涛的理论和实践，给画坛吹来一股新风。他开辟的画坛先风在清朝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300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年中，“扬州画派”独领风骚，到了清末，影响更是遍及全国。</a:t>
            </a:r>
            <a:b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DAD36EA-7443-493C-A98E-C687FC892C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99" y="1122363"/>
            <a:ext cx="2105679" cy="4164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5154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8607</Words>
  <Application>Microsoft Office PowerPoint</Application>
  <PresentationFormat>宽屏</PresentationFormat>
  <Paragraphs>116</Paragraphs>
  <Slides>116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116</vt:i4>
      </vt:variant>
    </vt:vector>
  </HeadingPairs>
  <TitlesOfParts>
    <vt:vector size="123" baseType="lpstr">
      <vt:lpstr>等线</vt:lpstr>
      <vt:lpstr>等线 Light</vt:lpstr>
      <vt:lpstr>宋体</vt:lpstr>
      <vt:lpstr>微软雅黑</vt:lpstr>
      <vt:lpstr>Arial</vt:lpstr>
      <vt:lpstr>Tahoma</vt:lpstr>
      <vt:lpstr>Office 主题​​</vt:lpstr>
      <vt:lpstr>第十章    中国古代人物画欣赏 </vt:lpstr>
      <vt:lpstr>《人物御龙图（图10.1）：战国中晚期佚名创作的绢本水墨淡设色画作，1973年出土于长沙子弹库楚墓一号墓穴，出土时平放在椁盖板与棺材之间，现收藏于湖南省博物馆。画的内容描绘墓主人乘龙升天的情景。 </vt:lpstr>
      <vt:lpstr>《龙凤仕女图》：1949年2月在湖南省长沙市陈家大山楚墓出土。全画的主题是祈求飞腾的龙凤引导墓主人的灵魂早日登天升仙。此画是随墓而葬的铭旌。画上人物是墓主肖像，画中随伴墓主的尚有吉祥图腾之物。</vt:lpstr>
      <vt:lpstr>    《轪侯妻墓帛画》：1972~1974年发掘的马王堆三座西汉墓葬，是20世纪震惊世界的重大考古发现，也是中国考古学史上的里程碑。此画是一张 “T”字形旌幡，主要描绘折祝墓主魂灵升天的内容。作品分天上、人间、冥府三部分，整个画面通过两条穿璧游龙联成一个整体，具有丰富的神话内容和瑰丽的浪漫色彩。帛画线条精细，施以朱砂、石青、白粉等矿物颜料，鲜明富丽。 </vt:lpstr>
      <vt:lpstr>  顾恺之（约345~406）东晋画家，出身士族家庭，字长康，小字虎头，晋陵无锡（今江苏省无锡市），杰出画家、绘画理论家、诗人。     《洛神赋》是著名的画家顾恺之依据曹植《洛神赋》内容画的作品，其中最感人的一段描绘是曹植与洛神相逢，但是洛神却无奈离去的情景。被称为“中国十大传世名画”之一。 </vt:lpstr>
      <vt:lpstr>PowerPoint 演示文稿</vt:lpstr>
      <vt:lpstr>PowerPoint 演示文稿</vt:lpstr>
      <vt:lpstr>PowerPoint 演示文稿</vt:lpstr>
      <vt:lpstr>PowerPoint 演示文稿</vt:lpstr>
      <vt:lpstr>张萱（713~741年），京兆（陕西省西安）人，开元时曾任史馆画直，擅长仕女画，代表作品《捣练图》和《虢国夫人游春图》。 《捣练图》（局部）工笔重彩，亦系宋徽宗摹本，现藏美国波士顿美术博物馆。</vt:lpstr>
      <vt:lpstr>PowerPoint 演示文稿</vt:lpstr>
      <vt:lpstr>      孙位，《高逸图》（局部）是寥寥无几的唐代绘画作品之一。图中画四人，均为魏晋时的高人逸士，即竹林七贤中的山涛、王戎、刘伶和阮籍，背景中有树石的点缀。 </vt:lpstr>
      <vt:lpstr>       顾闳中，《韩熙载夜宴图》是以南唐中书侍郎韩熙载的生活轶事为题材绘制而成。      </vt:lpstr>
      <vt:lpstr>      《韩熙载夜宴图》是一幅由听琴、观舞、休闲、赏乐和调笑等五个既可独立成章，却又相互关联的片断所组成的画卷，无论是造型、用笔、设色方面，都显示了画家的深厚功力和高超的绘画技艺。顾闳中仅凭记忆，绘成这幅宏大的叙事画、写实画，连器物用具都可以考证 </vt:lpstr>
      <vt:lpstr>      石恪，作画时不受对象约束，追求作品"传神"的高度。笔意纵逸苍劲，开大写意人物画之先河，对南宋梁楷及以后减笔人物画家颇有影响。    《二祖调心图》，纸本水墨，现藏日本东京国立博物馆。画面表现的二祖分别为慧可和奉干二位禅宗祖师。 </vt:lpstr>
      <vt:lpstr>PowerPoint 演示文稿</vt:lpstr>
      <vt:lpstr>《朝元仙仗图》，长790厘米，高58厘米，</vt:lpstr>
      <vt:lpstr>        全图线条遒劲流畅，人物形象栩栩如生，衣袂飘举、神采飞扬，虽不设色，却有五彩缤纷绚丽夺目之感。画卷上特别引人注目的是画家描绘了稠密重叠的衣褶，既规整又有变化。</vt:lpstr>
      <vt:lpstr>张择端 《清明上河图》为北宋风俗画作品，宽24.8厘米，长528.7厘米；该画卷是北宋画家张择端存世的仅见的一幅精品，属国宝级文物，现存与北京故宫博物院。 </vt:lpstr>
      <vt:lpstr>PowerPoint 演示文稿</vt:lpstr>
      <vt:lpstr>李公麟 《五马图》（局部） </vt:lpstr>
      <vt:lpstr>李公麟 《五马图》（局部） </vt:lpstr>
      <vt:lpstr>李公麟 《五马图》（局部） </vt:lpstr>
      <vt:lpstr>《采薇图》：李唐（1066～1150），南宋画家，字唏古。初以卖画为生，宋徽宗赵佶时入画院。擅长山水、人物。晚年创“大斧劈”皴。与刘松年、马远、夏圭并称“南宋四大家”。 </vt:lpstr>
      <vt:lpstr>《采薇图》：画的是商末伯夷、叔齐不食周粟，在首阳山饿死的故事。</vt:lpstr>
      <vt:lpstr>《泼墨仙人图》，梁楷，南宋人，祖籍山东，南渡后流寓钱塘（今杭州）。他是一个行迳相当特异的画家，善画山水、佛道、鬼神，师法贾师古，而且青出于蓝。 </vt:lpstr>
      <vt:lpstr>PowerPoint 演示文稿</vt:lpstr>
      <vt:lpstr>PowerPoint 演示文稿</vt:lpstr>
      <vt:lpstr>    它所描绘的题材与图案是我们研究古代历史和艺术背景的珍贵资料,所以说它的存在对我们研究古代壁画永远有着深远的意义。众神的服饰采用了堆金沥粉的手法，豪华大气、繁缛富丽。        汉文化主要崇尚红色与黄色。而永乐宫壁画大量使用白色，尤其是吕洞宾等人的衣服几乎全用白色敷染，帝王及众神仙的帽子上也都有白色飘带，纯阳殿和重阳殿的建筑也大量使用白色，这和元代“尚白”的习俗密切相关。 </vt:lpstr>
      <vt:lpstr>      唐寅，《孟蜀宫妓图》：此画取材于五代西蜀后主孟昶的宫廷生活，精心描绘了四个盛装宫妓的神情状貌。值得注意的是，画家所描绘的仕女，皆柳眼樱唇，下巴尖俏，这就使我们得知当时的时尚。在设色上，画家采用了“三白”设色法，就是用白粉烘染额头、鼻子、脸颊，这一方法的运用对表现宫妓弱不禁风的情态起着十分明显的作用。 </vt:lpstr>
      <vt:lpstr>仇英，《汉宫春晓图》，中国重彩仕女第一长卷。被称为“中国十大传世名画”之一，收藏于台北故宫博物院。  </vt:lpstr>
      <vt:lpstr>       陈洪绶《童子礼佛图》又称《戏婴图》，图中描绘四名儿童搭佛塔礼佛的情景。        图中一太湖石竖立，石前放一尊雕琢精致的佛造像和供佛用的铜塔。佛前，二儿童拜佛，一儿童献花，另一儿童跪着擦拭铜塔，各个神态专注，他们收敛起顽皮，显露出庄重，其中一名儿童磕头时露出胖臀，不免令人忍俊不禁。</vt:lpstr>
      <vt:lpstr>任伯年是我国近代杰出画家，晚清海派六十家之一。 《酸寒尉像》可谓任伯年最脍炙人口的一张肖像画作品，常被选录在艺术史教科书或美术画册当中。吴昌硕曾游幕于官场，充任基层小吏，这期间认识了任伯年。任伯年拜访他时，他刚从官衙回来，任伯年见他疲惫不堪，好不狼狈，甚为感慨，便以“酸寒尉”为题为他画了这幅肖像。 </vt:lpstr>
      <vt:lpstr>PowerPoint 演示文稿</vt:lpstr>
      <vt:lpstr>鹳鱼石斧图陶缸，上面图案的含义至今众说纷纭。 </vt:lpstr>
      <vt:lpstr>韩滉《五牛图》该画现藏北京故宫博物院，是中国十大传世名画，是少数几件唐代传世纸绢画作品真迹之一，也是现存最古的纸本中国画，堪称“镇国之宝”。 </vt:lpstr>
      <vt:lpstr>《照夜白图》高30.8厘米、长33.5厘米。韩干，陕西蓝田人，生活在唐玄宗时代。学画 “初师曹霸，后自独擅”，遂成为画马名家，玄宗时供奉内廷，玄宗曾令他师事陈闳画马，他说；“臣自有师，陛下内厩之马，皆臣之师也。”可见他的成就是从现实生活的观察，写生所取得的。 </vt:lpstr>
      <vt:lpstr>PowerPoint 演示文稿</vt:lpstr>
      <vt:lpstr>  徐熙，生于唐僖宗光启年间，出身江南名族，一生以高雅自任而不肯出仕。善画花竹、禽鱼、蔬果、草虫。与 “黄家富贵”不同，徐熙的风格被宋人称为“徐熙野逸”。    《雪竹图》：此图描写江南雪后严寒中的枯树竹石、竹林积雪的场景。一竿细竹拔地而起，倾斜直上，打破环境的平板单调，在平逸安静中产生了动感。竹竿和枝叶都各具姿态，穿插有致，层次分明。以墨色奠定基调，运笔粗细结合，遒劲有力，用墨更是浓淡兼施、华腴滋润。积雪不用白粉，都用墨色留白渲染出。一切围绕雪来作文章。构图新颖，画法别致，富有变化，层次井然。整幅画工整精微而写实。 </vt:lpstr>
      <vt:lpstr>   黄居寀（933~993），五代人，字伯鸾，成都人，五代十国名画家黄筌季子。擅绘花竹禽鸟，精于勾勒，用笔劲挺工稳，填彩浓厚华丽。      《山鹧棘雀图》上方宋徽宗赵佶题“黄居寀山鹧棘雀图”，现藏台北故宫博物院。</vt:lpstr>
      <vt:lpstr>赵昌 《杏花图》 </vt:lpstr>
      <vt:lpstr>崔白《双喜图》：原名为《宋人双喜图》，是当今极为珍贵的画艺作品，起初都认为是宋人佚名的作品，直到20世纪时，有一位古画研究者拿着放大镜仔细研究古画，在无意之中才发现了隐藏于画面右侧，树干之上的“嘉辛丑年崔白笔”的墨笔题款。 </vt:lpstr>
      <vt:lpstr>      文同《墨竹图》画倒垂竹一枝，形象真实，笔法严谨。竹竿劲健挺峭，竹枝横斜，竹叶飘洒飞舞。作者发挥毛笔的特性，用笔撇出竹叶，以浓淡墨区分竹页的正反，与米芾所记'“以墨深为面淡为背，自与可始”相吻合，且竹叶之大小、转侧都表现得很生动，对竹竿和叶稍出现的飞白笔触也不加修饰，一任自然，全图给人以清新潇洒富有生意的感受。 </vt:lpstr>
      <vt:lpstr>赵佶 《瑞鹤图》 </vt:lpstr>
      <vt:lpstr>郑思肖 《墨兰图卷》 </vt:lpstr>
      <vt:lpstr>王冕，元代著名画家、诗人。 《墨梅》 吾家洗砚池边树， 朵朵花开淡墨痕。 不要人夸好颜色， 只留清气满乾坤。 </vt:lpstr>
      <vt:lpstr>  陈淳（1483～1544），初名淳，字道复，号白阳、白阳山人，江苏苏州人。工诗词、经学古文。书法篆籀，精研通晓。    《葵石图》，纵68.6厘米，横33.8厘米。现藏北京故宫博物院。这是一幅水墨花卉图，画中描绘了一片与奇石相伴的花草及一棵挺立盛开的蜀葵。作者采用大写意手法，笔墨放纵。 </vt:lpstr>
      <vt:lpstr>  徐渭（1521~1593），字文清，后更字文长，号天池，晚又号青藤道人、田水月等，浙江山阴（今绍兴）人。    《墨葡萄图》作为绘画史上杰出的佳作，充分代表了徐渭作品的特点。徐渭利用生纸纸质的特殊性，以其深厚的草书功底，横涂竖抹，挥洒自如，“不求形似求生韵”。通过水墨的自由泼洒，追求“天成”的效果，使自我“笔”在“意”先的创构达到“以神遇而不以目视”的“心手双畅”、“物我两忘”的高妙境地。 </vt:lpstr>
      <vt:lpstr>      朱耷（1626~1705），明末清初画家，清初画坛“四僧”之一。字雪个，号八大山人、个山 、驴屋等，汉族，江西南昌人。       《八哥》是八大山人册页的一件精品。画中两鸟，一睡一醒，一动一静，形成强烈对比。八大山人画鸟，有非常具体写实的一种对象表达，如鹰、八哥、芦雁等，也有一种外形无法判定为何种鸟，带有明显的提炼概括和抽象。 </vt:lpstr>
      <vt:lpstr> 《国香春霁图》恽格，字寿平，号南田，别号云溪外史，晚居城东，号东园草衣，后迁居白云渡，号白云外史。据传，恽寿平初画山水，与王翚交谊甚厚，自以为不能超越，便曰：“是道让兄独步矣， 恪妄耻为天下第二手。”于是舍山水而专攻花卉，开创了“没骨写生花卉”一派，即“常州画派”。 </vt:lpstr>
      <vt:lpstr>    金农（1687~1763），清代书画家，扬州八怪之首。工书法，书法创扁笔书体，兼有楷、隶体势，时称“漆书”。五十三岁后才工画。其画造型奇古，善用淡墨干笔作花卉小品，尤工画梅。     金农画梅，笔法别具一格，古拙淳朴，瘦而不枯，疏朗清雅，往往用非常简单的数笔，勾勒出梅花的独特风韵，在画法上，他往往使用淡墨点染的方法绘制树干和花朵，再以浓墨上苔，笔法灵动，画出的梅花生机盎然，他的画中，自然流露出他书法的古朴厚实的风格。 </vt:lpstr>
      <vt:lpstr>《 兰竹图》：郑板桥（1693~1765），名燮，字克柔。世籍苏州，后迁兴化。因为荒年开仓赈济贫民，又助农民胜讼而得罪了豪绅，被迫罢官回家。除了在任十多年七品官外，其余时间他均在扬州，靠作画、卖画为生，直至73岁卒。  </vt:lpstr>
      <vt:lpstr>郎世宁 《花鸟图卷》 </vt:lpstr>
      <vt:lpstr>PowerPoint 演示文稿</vt:lpstr>
      <vt:lpstr>展子虔 《游春图》 </vt:lpstr>
      <vt:lpstr>《江帆楼阁图》：李思训擅画青绿山水，受展子虔的影响，笔力遒劲，题材上多表现幽居之所。画风精丽严整，以金碧青绿的浓重颜色作山水，细入毫发，独树一帜。在用笔方面，能曲折多变地勾划出丘壑的变化。法度谨严、意境高超、笔力刚劲、色彩繁富，显现出从小青绿到大青绿的山水画的发展与成熟的过程。它和同时期兴起的水墨山水画，都为五代和北宋时期的山水画奠定了基础。 </vt:lpstr>
      <vt:lpstr>    《明皇幸蜀图》：李昭道 世称小李将军。       画风巧赡精致，虽“豆人寸马”，也画得须眉毕现。由于画面繁复，线条纤细，论者亦有“笔力不及思训”之评。  </vt:lpstr>
      <vt:lpstr>荆浩，字浩然，约生于850年。擅画山水，常携笔摹写山中古松。是中国山水画发展过程中具有重要影响的画家之一。所著有《笔法记》。存世《匡庐图》。 </vt:lpstr>
      <vt:lpstr>    《关山行旅图》：关仝，长安（今陕西西安）人，工画山水，师从 荆浩，刻意力学，遂自成一家，时人称“关家山水”。特别擅于展现关陕一带山川。主要传世作品有：《山溪待渡图》等。与李成、范宽齐名，称为“北宋三大家”。 </vt:lpstr>
      <vt:lpstr>《潇湘图》：卷董源，山水、人物、禽兽无所不精，但以山水成就最高，影响最大。是山水画南派真正的宗师，披麻皴技法的创始人。  </vt:lpstr>
      <vt:lpstr>  巨然，生卒年不详，江宁(江苏南京)人。北宋画家，僧人。擅画山水，师法董源。以长披麻皴画山石，笔墨秀润，为董源画风之嫡传，并称董巨。      《秋山问道图》用淡墨长披麻皴，画出土多石少的浑厚的质感。山头转折处重叠了块块卵石,不加皴笔，只用水墨烘染，以破笔焦墨点苔，点得非常沉着利落，使整个大山气势更加空灵。</vt:lpstr>
      <vt:lpstr> 《寒林平野图》：李成（919~967），五代宋初画家。字咸熙。祖父于五代时避乱迁家营丘（今山东青州），故又称李营丘。擅画山水，师承荆浩、关仝，后师造化，自成一家。李成多画郊野平远旷阔之景，尤以画“平远”与“寒林”之景著称画史。 </vt:lpstr>
      <vt:lpstr> 《溪山行旅图》：范宽，（950~1032），宋代绘画大师，字中立，陕西华原（今陕西铜川耀州区）人，他性情宽厚，为人大度，不拘成礼，崇尚道家，喜欢饮酒，隐居在终南山中，终日与山林为伴，画山水始师李成，又师荆浩、关仝。 </vt:lpstr>
      <vt:lpstr>     《雪景寒林图》：纵193厘米，横160.3厘米，采用全景式构图，此图是三张绢左右拼合而成，可谓是巨制。范宽典型的构图及技法，绘群峰屏立，山势起伏，深谷寒柯间，萧寺掩映。近景处古木成林，流水从远处迂回而下。在皴擦烘染时，画家以坡石、山顶的空白，强调秦陇山川雪后之意。山头林木浓密，近岸处杂树成林，枝桠锐利，更为画幅増添了苍劲之感。从山脚的村庄，到山间的寺庙，再到山顶的灌木；从近景的树林，到中景的野桥，再到远景的矮山；高低远近都毫无遮拦地展现在你面前。站在这幅画面前仿佛一抬脚就能跨入画中，感受到雪天的寒意。</vt:lpstr>
      <vt:lpstr>  郭熙（约1000~1090年），北宋画家、绘画理论家。字淳夫，河阳温县（今河南孟县东）人。山水师法李成，山石创为状如卷云的皴笔，后人称为“卷云皴”。    《早春图》：绢本设色，是郭熙的晚年之作，收藏于台北故宫博物院。主要景物都集中在了中轴线上，以全景式的高远、平远、深远进行了巧妙的结合。</vt:lpstr>
      <vt:lpstr>苏轼 《枯木怪石图》 </vt:lpstr>
      <vt:lpstr>《春山瑞松图》：米芾，号襄阳漫士、海岳外史等。曾官礼部员外郎，人称“米南宫”。因举止癫狂，又称“米癫”。能诗文，擅书画，精鉴别。子友仁，承其画法，自称“墨戏”，画史上称 “米氏云山”，并有“米派”之称。 </vt:lpstr>
      <vt:lpstr>  米友仁，(公元1086~1165年)，字元晖，小名虎儿，晚年自号懒拙老人，米芾长子，世称“小米”。      《潇湘奇观图》是米友仁存世不多的作品之一，画面峰峦起伏,云雾出没，层林被飘渺的烟霭笼罩，山石和树木都用水墨点成，浑然一体,全然不觉线条及皴擦的痕迹。</vt:lpstr>
      <vt:lpstr>《渔村小雪图》（局部）：王诜，字晋卿，太原）人，北宋画家。 </vt:lpstr>
      <vt:lpstr>《千里江山图》（局部）：王希孟（1090~？），北宋人，可以称得上中国绘画引史上仅有的以一张画而名垂千古的天才少年。然而史书中没有他的记载。 </vt:lpstr>
      <vt:lpstr>     《千里江山图》（局部）：绢本设色，纵51.5厘米，横1191.5厘米，画卷全面继承了隋唐以来青绿山水的表现手法，突出石青石绿的厚重，苍翠效果，使画面爽朗富丽。水、天、树、石间，用掺粉加赭的色泽渲染。用勾勒画轮廓，也间以没骨法画树干，用皴点画山坡，丰富了青绿山水的表现力。</vt:lpstr>
      <vt:lpstr>《万壑松风图》：李唐（1066年~1150年）宇欷古。河阳三城（今河南孟县）人，南宋大画家。南宋初至临安，为画院待诏，工山水人物，尤擅画牛，与刘松年、马远、夏圭合称南宋“四大画家”。 “斧劈皴”成熟于李唐，“大斧劈皴”更是李唐的独创。 </vt:lpstr>
      <vt:lpstr> 《四景山水图》（之一）：刘松年，南宋画家。工山水、人物、界画，师承李唐，画风笔精墨妙，清丽严谨，设色典雅，界画工致。 </vt:lpstr>
      <vt:lpstr>   马远，南宋画家。擅画山水、人物、花鸟，山水取法李唐。楼阁界画精工，且加衬染。喜作边角小景，世称“马一角”。存世作品有《踏歌图》《水图》等。      《踏歌图》：此图近处田垅溪桥，巨石踞于左边一角，疏柳翠竹掩映，有几位老农边歌边舞于垅上。中段空白，云烟迷漫，似乎山谷中还有蒙蒙细雨。远处奇峰对峙，宫阙隐现，朝霞一抹。整个气氛欢快、清旷，形象地表达了“丰年人乐业，垅上踏歌行”的诗意。踏歌是民间一种不拘程式的娱乐形式，用足蹬踏而作歌之谓。        他用简括的线条，清秀的色彩，巧妙地把山环水抱的复杂景物画得远近分明，图中没有花草的陪衬，却表现出愉快的春山环境。远山奇峭，近石方硬，树木多姿，云雾掩映中显出辽远的空间和光的感觉，具有清旷秀劲的特殊风格。 </vt:lpstr>
      <vt:lpstr>PowerPoint 演示文稿</vt:lpstr>
      <vt:lpstr>PowerPoint 演示文稿</vt:lpstr>
      <vt:lpstr>PowerPoint 演示文稿</vt:lpstr>
      <vt:lpstr>黄公望： 《富春山居图》 </vt:lpstr>
      <vt:lpstr> 《渔父图》：吴镇（1280~1354），中国元代画家，字仲圭，号梅花道人、梅沙弥等，嘉兴魏塘桥人。吴镇性孤介，一生清贫，曾在村塾教书、并卖卜于武林等地。 </vt:lpstr>
      <vt:lpstr> 《虞山林壑图》：倪瓒，元代画家、诗人。初名珽，字泰宇，后字元镇，号云林子、荆蛮民、幻霞子等。倪瓒擅画山水、墨竹，师法董源，受赵孟頫影响。早年画风清润，晚年变法，平淡天真。疏林坡岸，幽秀旷逸，笔简意远，惜墨如金。以侧锋干笔作皴，名为“折带皴”。 </vt:lpstr>
      <vt:lpstr>《青卞隐居图》： 纵140.6厘米，横42.2厘米，纸本，水墨。王蒙（1308~1385），字叔明，自号黄鹤山樵，浙江湖州人。王蒙自幼受外祖父赵孟頫的影响，喜好绘画，后来得到黄公望的指教，又常与倪瓒等人切磋，发明了解索皴画法，善用渴墨苔点，表现林峦繁茂苍茫的气氛。 </vt:lpstr>
      <vt:lpstr>  《华山图》：王履（1332~？）字安道，号奋翁，又号畸叟，明代画家、医学家。其精诗文，工绘事，医术精湛；山水取法马远、夏圭，笔墨劲秀。 《华山图》册共计图四十幅。他在《重为华山图序》中云：“吾师心，心师目，目师华山”的创作方法，充分表露了自己的艺术观。</vt:lpstr>
      <vt:lpstr>  戴进（公元1389~1462），字文进，又字文节，号静庵，又号玉泉山人，浙江钱塘(今杭州)人。山水师法马远、夏圭，中年犹守陈法，晚年纵逸出蹊径，卓然一家，浙派创始人。     《春游晚归》：左下角的前景，画一座庭院，伸出墙外的树枝、路边红色的桃花，都透露出“春天”的气息。一名士人正在敲着门，庭院中有个仆人提着灯笼前来应门，显示着春游主人“晚归”的诗意。中景的田野小径上，两个农人扛着锄头回家，远处农舍的空地上，有个农妇正在喂食家禽，人物虽小，显示出画家对细节的用心描写。</vt:lpstr>
      <vt:lpstr>  吴伟（1459~1508），明代著名画家，字次翁，号小仙。江夏（今湖北武汉）人。善画水墨写意、人物、山水。吴伟是戴进之后的“浙派”名将，号“江夏派”。     《江山渔乐图》：表现的是江南的秀色和渔民生活。湖边高树坡石，中远景山湾盘曲蜿蜒，峰峦层叠，云气迷蒙，水天相接。江边停有许多渔艇。渔民有的在备炊，有的在闲谈。江中还有不少渔民或在下网，或在收船。渔民均粗衣短衫，满面风霜，形象纯朴，具有浓郁的生活气息。此图画法从南宋院体马远、夏圭一路变化而来，山石作斧劈皴，连皴带染，笔墨奔放，纵横挥洒，但比之马、夏的刚硬静穆，则略显柔软骚动。 </vt:lpstr>
      <vt:lpstr>  沈周（1427～1509年）明代画家。字启南，号石田，晚号白石翁。长州（今江苏吴县）人。吴门画派的代表人物。    《庐山高图》是沈周为他的老师陈宽70岁生日祝寿，凭借想象而创作的一幅国画精品。时年沈周41岁。现藏于中国台北故宫博物院。 </vt:lpstr>
      <vt:lpstr>PowerPoint 演示文稿</vt:lpstr>
      <vt:lpstr>  仇英，字实父，号十洲，太仓（今江苏太仓）人。师周臣，工山水、人物、仕女。仇英是明代院派代表性画家， “明四家”之一。临摹基础极深，不拘一家一派。     《桃源仙境图》全画以竖幅高远章法，分三层叠进，近景为深壑、小桥、流水，桥上有童子捧瓯而过。板桥过处，青草铺地，另一童子携食盒亢于岸头。隔小溪为山洞，内有钟乳石悬壁，有泉淌漾而出，洞口水边有一位仙者弹琴，两位仙者于旁静听，传神入微。仙者傍依的山根岩石间，有山桃杂卉伴卧松而开放，古松自右岸斜坡横卧于洞顶，松皮龙壳，青藤盘绕，与左岸山岩之山桃相呼应，境界超逸，非神仙之属，又怎能到这里生存！这是作品的主题部分。洞顶清霭虚掩处，有小路自云中显现，绕过山梁及松林，琼阁高筑与松柏相辉映，山涧有清泉，挟乱石而流泻，涧边杂卉仙草益发，石上小亭别具，山间浮云缭绕，斜晖之中，几组远山，一派云海，更使画面境界无尽。 </vt:lpstr>
      <vt:lpstr>  《松壑飞泉》：文征明，原名壁，字徵明，长州（今江苏苏州）人。明代著名画家、书法家、文学家，吴门画派代表人物。在他的带领下，“吴派”逐渐取代宫廷绘画和“浙派”的地位。 </vt:lpstr>
      <vt:lpstr>《秋兴八景图》（之一）：董其昌，“华亭派”的主要代表。  </vt:lpstr>
      <vt:lpstr>  蓝瑛（1585~1664）明代杰出画家。字田叔，人物画像号蝶叟，晚号石头陀、山公、西湖研民。又号东郭老农，是浙派后期代表画家之一。工书善画，长于山水、花鸟、梅竹，尤以山水著名。    《 白云红树图 》：画中山石不加勾勒，直接用石青、石绿，多种颜料渲染，山脚用赭石相接，用汁青和花青染出石面的向背关系。树木的轮廓略加勾勒，在敷色渲染之外略加皴擦。树木的枝叶工整细致，有宋画的风致。白云以花青和白粉晕染而成。蓝瑛的没骨重彩，色彩明丽，色彩对比明快，具有一种装饰美感。 </vt:lpstr>
      <vt:lpstr>  王时敏(1592~1680)明末清初书画家。宇逊之，号烟客、西庐老人，太仓(今属江苏)人。善长画山水，以黄公望、倪瓒为宗。    《南山积翠图》：绢本设色，纵147厘米，横66.4厘米。该作品按远、中、近三景均采用大量的笔墨描绘。画作尺幅虽大，用笔却毫不松懈。尤其是中景，刻画得更为精谨。草木繁茂、山势蜿蜒，却丝毫没有迫塞感。山体曲折、盘桓，观者置身画中，沿山间小路仿佛可以直达无人之境。画面布置有序，层次井然，笔墨清隽秀润，沉静淡雅，毫无躁气，具有温厚而博大之美。 </vt:lpstr>
      <vt:lpstr>《 仿赵孟頫山水轴》：王鉴（1598年~1677年），中国明末清初画家。字元照、圆照，号湘碧、染香庵主。江苏太仓人，擅山水。</vt:lpstr>
      <vt:lpstr>  王翚 ，(1632~1717年)，清代画家。字石谷，号耕烟散人、清晖老人等，江苏常熟人。师王鉴、王时敏等。弟子众多，形成了“虞山派”。    《草堂碧泉图》绘山岭巍峨秀丽，巨崖险峻。远处峰嶂矗立，云风环绕。群山深处，庙宇掩映其中，增添神秘之感。近处，松柏挺秀，水榭亭台临水而建，拾阶而上，可一览山水之景，环境十分优美。图中人物不多，却处处点题。如水榭中一人静坐案旁，一小童侧身张望，动态鲜明，栩栩如生。 </vt:lpstr>
      <vt:lpstr> 《卢鸿草堂十志图》：王原祁，字茂京，号麓台、石师道人，江苏太仓人，清初画坛领袖王时敏之孙。“清初四王”之一。他领袖群伦，影响后世，形成娄东派。致力于摹古，形式变化丰富，但缺乏生活气息和真实感受。 </vt:lpstr>
      <vt:lpstr>龚贤 《千岩万壑图》 </vt:lpstr>
      <vt:lpstr> 《天都峰图轴》：弘 仁(1610~1664)，清画家。俗姓江，名韬，字六奇。明亡后于福建武夷山出家为僧，字渐江，号梅花古衲。安徽歙县人。为清初四画僧之一。擅画山水，为"新安画派"创始人。 </vt:lpstr>
      <vt:lpstr>  髡残(1612~1692)，本姓刘，出家为僧后名髡残，字介丘，号石溪、白秃、石道人、残道者。湖广武陵(今湖南常德)人。与石涛合称“二石”。    《残苍翠凌天图》是清四僧画家髡残的设色山水代表作，笔墨沉着，山石树木用浓墨描写，先以湿笔淡墨而后以干笔深墨层层皴擦，苍茫浑厚。又以赭色勾染，焦墨点苔，远山峰顶，以少许花青勾皴，山势层峦重叠，顾盼、朝揖、宾主、向背分明。间以烟云迂回其间，使全图密而不塞，意境深幽，峰峦浑厚，笔墨苍茫。前景树石之后一片轻岚，空灵静寂，是全图的精神所在，不仅衬托着前景松树的兀立，也为图中的中心人物的安置创造了一种静谧的气氛。 </vt:lpstr>
      <vt:lpstr>朱耷（约1626~1705），即八大山人，为明太祖朱元璋的第十六子宁献王朱权九世孙，清初画坛“四僧”之一。 这件《双松图》是八大山人的典型个性图式。两棵苍松如龙腾空，交错穿插，坡石错落，虚实相生。背后大片空白，远处浓淡数点似浮出云雾的山头。作品清空灵变，一片化机。</vt:lpstr>
      <vt:lpstr>  《松荫研读图》：石涛(1641~1707)，清初画家。原姓朱，名若极，小字阿长，号大涤子、清湘野人等，晚号瞎尊者，自称苦瓜和尚、济山僧、石道人。法名原济，亦作元济。石涛是其常用号。     石涛在扬州提出“笔墨当随时代”、“无法而法”的口号，震动画坛。他遍游名山、“搜遍奇峰打草稿”的经历，形成了自己苍郁恣肆的独特风格。石涛的理论和实践，给画坛吹来一股新风。他开辟的画坛先风在清朝300年中，“扬州画派”独领风骚，到了清末，影响更是遍及全国。 </vt:lpstr>
      <vt:lpstr>《观潮图》轴绢本，设色，纵97厘米，横131厘米,北京故宫博物院藏。       袁江，字文涛，号岫泉，工山水楼阁界画。在千人一面，摹古日盛的背景下，不随波逐流，异峰突起，开凿出自家的仙山琼阁,创造出一代壮美精致的画风，实属难能可贵。    </vt:lpstr>
      <vt:lpstr>PowerPoint 演示文稿</vt:lpstr>
      <vt:lpstr>   吴昌硕，浙江安吉人。初名俊、俊卿，字昌硕，仓石。中年后始作画，其绘画内容以梅、兰、竹、菊、藤萝、葡萄等为主。把书法用笔融于绘画，成为“海上画派”的杰出代表。工诗、书，擅写“石鼓文”。      《虞山古藤》完全以金石书法笔意入画，藤杆径上枝蔓回旋，势如老龙回顾；藤叶繁茂，花序如紫蝶成行，紫玉临风，光彩浮动，虚实相生。画家以篆笔写藤之主干，以草书作枝蔓细节，老辣苍劲，气象峥嵘；施墨浑厚沉稳。</vt:lpstr>
      <vt:lpstr>  齐白石，祖籍安徽宿州砀山，生于湖南长沙府湘潭（今湖南湘潭）。原名纯芝，字渭青，号兰亭。后改名璜，字濒生，号白石、白石山翁、老萍、饿叟、借山吟馆主者、寄萍堂上老人、三百石印富翁。     《蛙声十里出山泉》，齐白石用简略的笔墨在一远山的映衬下，从山涧的乱石中泻出一道急流，六只蝌蚪在急流中摇曳着小尾巴顺流而下，它们不知道已离开了青蛙妈妈，还活泼地戏水玩耍，但可以从那稚嫩的蝌蚪联想到画外的蛙妈妈，因为失去蝌蚪，它们还在大声鸣叫。虽然画面上不见一只青蛙，都使人隐隐如闻远处的蛙声正和着奔腾的泉水声，演奏出一首悦耳的乐章，连成蛙声一片的效果。白石老人以诗人的素养、画家的天才、文人的气质创造了如此优美的意境，把诗情画意融为一体，准确地表现了诗中的内涵，达到了中国画“诗中有画、画中有诗”的高境界。 </vt:lpstr>
      <vt:lpstr>《他日相呼》：这幅画中，里面画了两只小鸡正在争夺一条蚯蚓，两只小鸡都死死地咬住，偏不松口，它们就这样闹了起来。概括精当，神态生动，水墨浸润，质感逼真，稚气可爱。齐白石此画的寓意为：美德不是天生的，是教育历练的结果，小鸡长大了，就会得食相呼。他将此画概括为四个字，题在画上：“他日相呼”。 </vt:lpstr>
      <vt:lpstr>  黄宾虹（1865年~1955年），初名懋质，后改名质，字朴存，中年更号宾虹，以号著称。他擅长山水、花卉，并注重写生，但成名相对较晚。       《青城坐雨》是在1933年的早春，黄宾虹去青城山途中遇雨，全身湿透，索性坐于雨中细赏山色变幻，从此大悟。</vt:lpstr>
      <vt:lpstr>PowerPoint 演示文稿</vt:lpstr>
      <vt:lpstr>  潘天寿（1897～1971）早年名天授，字大颐，号寿者，又号雷者。浙江宁海人。绘画题材包括鹰、荷、松、四君子、山水、人物等，每作必有奇局，结构险中求平衡，形能精简而意远。    《鹰石山花图》：画中所绘的山花、巨石、苍鹰等都是潘天寿花鸟画中常见的题材。画面上舍去了文人画随意、即兴的一些特点，加强了严密的章法建构。画面内部主次、斜正、疏密、虚实、穿插都有巧妙精到的处理，使之呈现出明显的建筑感和秩序感，强化了画面的精神境界，形成一种外显的扩张力和震撼力。 </vt:lpstr>
      <vt:lpstr>  《仿巨然晴峰图》：张大千（1899～1983），为现当代画坛上最具影响的国画大师之一，张大千作品题材广泛，人物、山水、花鸟、走兽皆精。晚年常用泼墨、泼彩描绘风景，独具风格。 </vt:lpstr>
      <vt:lpstr>  林风眠（1900~1991），家名绍琼，字凤鸣，后改风眠，画家、艺术教育家、国立艺术院（现更名为中国美术学院）首任院长。    《仕女》：如果说古代中国的仕女画多传达压抑和遮蔽着的爱欲，西方裸体艺术多表现张扬与敞开的爱欲，林风眠的裸女画则介于二者之间，强化了对人物情致和东方韵味的表现。</vt:lpstr>
      <vt:lpstr>《江山如此多娇》：傅抱石（1904~1965），生于江西南昌，现代画家。早年留学日本。擅画山水，中年创为“抱石皴”，笔致放逸，气势豪放，尤擅作泉瀑雨雾之景；晚年多作大幅，气魄雄健，具有强烈的时代感。 </vt:lpstr>
      <vt:lpstr>    《湘夫人》：此画作于1962年，是傅抱石变法后的代表作品。图中的湘夫人，是作者理想中的女性美的标志。满纸木叶随风飘洒，或近或远，或聚或散，徐徐地翻飞降落……一位典雅的女性，亭亭玉立，微步其间，娟秀的面庞上，柳眉、杏眼、樱口，是古典的至美，那穿过落叶含情远望的眼波，隐隐透出了些许惆怅……一个清空洒落的境界，一个曼妙美丽的倩影。这就是傅抱石先生用画笔诠释的屈原《九歌·湘夫人》辞意——“帝子降兮北渚，目眇眇兮愁予，袅袅兮秋风，洞庭波兮木叶下。 </vt:lpstr>
      <vt:lpstr>《万山红遍》：李可染（1907—1989），原名李永顺，江苏徐州人，中国近代杰出的画家、诗人，画家齐白石的弟子。擅长画山水、人物，尤其擅长画牛。 </vt:lpstr>
      <vt:lpstr>董希文 《开国大典》 </vt:lpstr>
      <vt:lpstr> 《在天涯》：吴冠中（1919~2010）江苏宜兴人，当代著名画家、油画家、美术教育家。2000年，入选法兰西学院艺术院通讯院士，是首位获此殊荣的中国籍艺术家，这也是法兰西学院成立近二百年来第一位亚洲人获得这一职位。 </vt:lpstr>
      <vt:lpstr>陈逸飞 《占领总统府》 </vt:lpstr>
      <vt:lpstr>  黄永玉，笔名黄杏槟、黄牛、牛夫子。黄永玉自学美术，文学，为一代“鬼才”，他在澳大利亚、德国、意大利和中国内地、香港开过画展，其美术成就曾获意大利总司令奖，在海内外享誉甚高。     《阿诗玛像》：这套组画原为云南撒尼族叙事长诗《阿诗玛》配的插图，后来独立成为版画组画，共有10幅，《阿诗玛像》是组画的开篇，作者采用侧面肖像的方式，展现了主人公阿诗玛的形象，端庄而秀美。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330551217@qq.com</dc:creator>
  <cp:lastModifiedBy>330551217@qq.com</cp:lastModifiedBy>
  <cp:revision>16</cp:revision>
  <dcterms:created xsi:type="dcterms:W3CDTF">2021-03-03T12:49:49Z</dcterms:created>
  <dcterms:modified xsi:type="dcterms:W3CDTF">2021-03-08T16:26:19Z</dcterms:modified>
</cp:coreProperties>
</file>